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5"/>
  </p:notesMasterIdLst>
  <p:sldIdLst>
    <p:sldId id="278" r:id="rId2"/>
    <p:sldId id="280" r:id="rId3"/>
    <p:sldId id="294" r:id="rId4"/>
    <p:sldId id="295" r:id="rId5"/>
    <p:sldId id="296"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8E1CB-37DC-15C1-E195-EAA2DE7C79CB}" v="70" dt="2022-11-04T11:29:45.997"/>
    <p1510:client id="{641A521E-9A35-5B9A-4F4D-E48A30A1E374}" v="13" dt="2022-11-28T12:51:36.820"/>
    <p1510:client id="{84F959B1-7C98-B382-4808-0AF89839FA65}" v="7" dt="2022-11-04T11:18:03.422"/>
    <p1510:client id="{8CE498CC-39CA-4D67-89C5-18D4B564BAC1}" v="736" dt="2022-11-03T15:48:16.046"/>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p:restoredTop sz="94609" autoAdjust="0"/>
  </p:normalViewPr>
  <p:slideViewPr>
    <p:cSldViewPr snapToGrid="0" snapToObjects="1">
      <p:cViewPr>
        <p:scale>
          <a:sx n="100" d="100"/>
          <a:sy n="100" d="100"/>
        </p:scale>
        <p:origin x="948" y="25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5E7B2-C594-4F3A-9014-7E7AE1F5793A}" type="doc">
      <dgm:prSet loTypeId="urn:microsoft.com/office/officeart/2005/8/layout/hierarchy1" loCatId="hierarchy" qsTypeId="urn:microsoft.com/office/officeart/2005/8/quickstyle/simple5" qsCatId="simple" csTypeId="urn:microsoft.com/office/officeart/2005/8/colors/accent1_2" csCatId="accent1"/>
      <dgm:spPr/>
      <dgm:t>
        <a:bodyPr/>
        <a:lstStyle/>
        <a:p>
          <a:endParaRPr lang="en-US"/>
        </a:p>
      </dgm:t>
    </dgm:pt>
    <dgm:pt modelId="{5F1D8959-27CC-49DE-8C9F-93D347985EC4}">
      <dgm:prSet/>
      <dgm:spPr/>
      <dgm:t>
        <a:bodyPr/>
        <a:lstStyle/>
        <a:p>
          <a:r>
            <a:rPr lang="en-US"/>
            <a:t>The EIP is designed to support Primary Students across Cumbria who experience SEND or comparable barriers to learning. </a:t>
          </a:r>
        </a:p>
      </dgm:t>
    </dgm:pt>
    <dgm:pt modelId="{7A64A7B9-DE2E-4737-AC97-A19A49EFF257}" type="parTrans" cxnId="{FCCC0844-BC39-411B-9145-5840747E9DA9}">
      <dgm:prSet/>
      <dgm:spPr/>
      <dgm:t>
        <a:bodyPr/>
        <a:lstStyle/>
        <a:p>
          <a:endParaRPr lang="en-US"/>
        </a:p>
      </dgm:t>
    </dgm:pt>
    <dgm:pt modelId="{EE03A63B-7FCF-4E1B-BF14-45DAFD46089F}" type="sibTrans" cxnId="{FCCC0844-BC39-411B-9145-5840747E9DA9}">
      <dgm:prSet/>
      <dgm:spPr/>
      <dgm:t>
        <a:bodyPr/>
        <a:lstStyle/>
        <a:p>
          <a:endParaRPr lang="en-US"/>
        </a:p>
      </dgm:t>
    </dgm:pt>
    <dgm:pt modelId="{2AE8D96A-700B-483B-801E-1CF543E62783}">
      <dgm:prSet/>
      <dgm:spPr/>
      <dgm:t>
        <a:bodyPr/>
        <a:lstStyle/>
        <a:p>
          <a:r>
            <a:rPr lang="en-US"/>
            <a:t>A mainstream team who requires additional support or strategies to enable a student to make progress can refer to the relevant Special School. </a:t>
          </a:r>
        </a:p>
      </dgm:t>
    </dgm:pt>
    <dgm:pt modelId="{CDA67346-EF38-4911-A080-1D386225B7E7}" type="parTrans" cxnId="{7740E9BE-7712-4C2D-AF95-3BC6009684A3}">
      <dgm:prSet/>
      <dgm:spPr/>
      <dgm:t>
        <a:bodyPr/>
        <a:lstStyle/>
        <a:p>
          <a:endParaRPr lang="en-US"/>
        </a:p>
      </dgm:t>
    </dgm:pt>
    <dgm:pt modelId="{BA16055D-C7EA-435E-B29D-949544360FDC}" type="sibTrans" cxnId="{7740E9BE-7712-4C2D-AF95-3BC6009684A3}">
      <dgm:prSet/>
      <dgm:spPr/>
      <dgm:t>
        <a:bodyPr/>
        <a:lstStyle/>
        <a:p>
          <a:endParaRPr lang="en-US"/>
        </a:p>
      </dgm:t>
    </dgm:pt>
    <dgm:pt modelId="{2F7A5474-96CD-401E-BD41-9FEF14D1C224}" type="pres">
      <dgm:prSet presAssocID="{0E65E7B2-C594-4F3A-9014-7E7AE1F5793A}" presName="hierChild1" presStyleCnt="0">
        <dgm:presLayoutVars>
          <dgm:chPref val="1"/>
          <dgm:dir/>
          <dgm:animOne val="branch"/>
          <dgm:animLvl val="lvl"/>
          <dgm:resizeHandles/>
        </dgm:presLayoutVars>
      </dgm:prSet>
      <dgm:spPr/>
    </dgm:pt>
    <dgm:pt modelId="{833CCD6F-9693-48BC-B77D-B505AD8509E6}" type="pres">
      <dgm:prSet presAssocID="{5F1D8959-27CC-49DE-8C9F-93D347985EC4}" presName="hierRoot1" presStyleCnt="0"/>
      <dgm:spPr/>
    </dgm:pt>
    <dgm:pt modelId="{EBDE5419-D5AB-420B-9D03-C425BC7A4B38}" type="pres">
      <dgm:prSet presAssocID="{5F1D8959-27CC-49DE-8C9F-93D347985EC4}" presName="composite" presStyleCnt="0"/>
      <dgm:spPr/>
    </dgm:pt>
    <dgm:pt modelId="{32447782-8DB5-45CA-9AE2-71CF4ABAE6FD}" type="pres">
      <dgm:prSet presAssocID="{5F1D8959-27CC-49DE-8C9F-93D347985EC4}" presName="background" presStyleLbl="node0" presStyleIdx="0" presStyleCnt="2"/>
      <dgm:spPr/>
    </dgm:pt>
    <dgm:pt modelId="{1ACE1A5A-53DF-403F-B7FE-DEC27CAA696B}" type="pres">
      <dgm:prSet presAssocID="{5F1D8959-27CC-49DE-8C9F-93D347985EC4}" presName="text" presStyleLbl="fgAcc0" presStyleIdx="0" presStyleCnt="2">
        <dgm:presLayoutVars>
          <dgm:chPref val="3"/>
        </dgm:presLayoutVars>
      </dgm:prSet>
      <dgm:spPr/>
    </dgm:pt>
    <dgm:pt modelId="{BD26CA1D-7BAF-45AD-AE50-CCC344D2F4F7}" type="pres">
      <dgm:prSet presAssocID="{5F1D8959-27CC-49DE-8C9F-93D347985EC4}" presName="hierChild2" presStyleCnt="0"/>
      <dgm:spPr/>
    </dgm:pt>
    <dgm:pt modelId="{1577BB46-5049-43E7-B5FD-B1B2B2CAD8C0}" type="pres">
      <dgm:prSet presAssocID="{2AE8D96A-700B-483B-801E-1CF543E62783}" presName="hierRoot1" presStyleCnt="0"/>
      <dgm:spPr/>
    </dgm:pt>
    <dgm:pt modelId="{1EBA314A-F502-4497-8ED9-0E99DFEDC6D3}" type="pres">
      <dgm:prSet presAssocID="{2AE8D96A-700B-483B-801E-1CF543E62783}" presName="composite" presStyleCnt="0"/>
      <dgm:spPr/>
    </dgm:pt>
    <dgm:pt modelId="{BF1987A0-1941-4AA3-BA3D-5431DCA6A634}" type="pres">
      <dgm:prSet presAssocID="{2AE8D96A-700B-483B-801E-1CF543E62783}" presName="background" presStyleLbl="node0" presStyleIdx="1" presStyleCnt="2"/>
      <dgm:spPr/>
    </dgm:pt>
    <dgm:pt modelId="{5503BC1F-24F4-46E1-9822-7E928C007B63}" type="pres">
      <dgm:prSet presAssocID="{2AE8D96A-700B-483B-801E-1CF543E62783}" presName="text" presStyleLbl="fgAcc0" presStyleIdx="1" presStyleCnt="2">
        <dgm:presLayoutVars>
          <dgm:chPref val="3"/>
        </dgm:presLayoutVars>
      </dgm:prSet>
      <dgm:spPr/>
    </dgm:pt>
    <dgm:pt modelId="{CE080F6A-C35F-4886-A503-A237369445F7}" type="pres">
      <dgm:prSet presAssocID="{2AE8D96A-700B-483B-801E-1CF543E62783}" presName="hierChild2" presStyleCnt="0"/>
      <dgm:spPr/>
    </dgm:pt>
  </dgm:ptLst>
  <dgm:cxnLst>
    <dgm:cxn modelId="{FCCC0844-BC39-411B-9145-5840747E9DA9}" srcId="{0E65E7B2-C594-4F3A-9014-7E7AE1F5793A}" destId="{5F1D8959-27CC-49DE-8C9F-93D347985EC4}" srcOrd="0" destOrd="0" parTransId="{7A64A7B9-DE2E-4737-AC97-A19A49EFF257}" sibTransId="{EE03A63B-7FCF-4E1B-BF14-45DAFD46089F}"/>
    <dgm:cxn modelId="{EA42156F-06C1-4B2D-B5F4-57E6D8474525}" type="presOf" srcId="{5F1D8959-27CC-49DE-8C9F-93D347985EC4}" destId="{1ACE1A5A-53DF-403F-B7FE-DEC27CAA696B}" srcOrd="0" destOrd="0" presId="urn:microsoft.com/office/officeart/2005/8/layout/hierarchy1"/>
    <dgm:cxn modelId="{EE1398A8-40D1-4E15-8495-EB0484836E0D}" type="presOf" srcId="{0E65E7B2-C594-4F3A-9014-7E7AE1F5793A}" destId="{2F7A5474-96CD-401E-BD41-9FEF14D1C224}" srcOrd="0" destOrd="0" presId="urn:microsoft.com/office/officeart/2005/8/layout/hierarchy1"/>
    <dgm:cxn modelId="{7740E9BE-7712-4C2D-AF95-3BC6009684A3}" srcId="{0E65E7B2-C594-4F3A-9014-7E7AE1F5793A}" destId="{2AE8D96A-700B-483B-801E-1CF543E62783}" srcOrd="1" destOrd="0" parTransId="{CDA67346-EF38-4911-A080-1D386225B7E7}" sibTransId="{BA16055D-C7EA-435E-B29D-949544360FDC}"/>
    <dgm:cxn modelId="{D5B79DD5-27A9-4D94-AF80-ED65C4795D3B}" type="presOf" srcId="{2AE8D96A-700B-483B-801E-1CF543E62783}" destId="{5503BC1F-24F4-46E1-9822-7E928C007B63}" srcOrd="0" destOrd="0" presId="urn:microsoft.com/office/officeart/2005/8/layout/hierarchy1"/>
    <dgm:cxn modelId="{A2D8C462-DB1E-4B8A-9209-C07B51425560}" type="presParOf" srcId="{2F7A5474-96CD-401E-BD41-9FEF14D1C224}" destId="{833CCD6F-9693-48BC-B77D-B505AD8509E6}" srcOrd="0" destOrd="0" presId="urn:microsoft.com/office/officeart/2005/8/layout/hierarchy1"/>
    <dgm:cxn modelId="{9EFCDBED-D143-4A6C-BF61-C011267C1CBE}" type="presParOf" srcId="{833CCD6F-9693-48BC-B77D-B505AD8509E6}" destId="{EBDE5419-D5AB-420B-9D03-C425BC7A4B38}" srcOrd="0" destOrd="0" presId="urn:microsoft.com/office/officeart/2005/8/layout/hierarchy1"/>
    <dgm:cxn modelId="{DA69FA39-E8D1-4C02-98BA-41C6C8D5EABD}" type="presParOf" srcId="{EBDE5419-D5AB-420B-9D03-C425BC7A4B38}" destId="{32447782-8DB5-45CA-9AE2-71CF4ABAE6FD}" srcOrd="0" destOrd="0" presId="urn:microsoft.com/office/officeart/2005/8/layout/hierarchy1"/>
    <dgm:cxn modelId="{54E8D0BB-230B-443E-8083-DF52BB19CB49}" type="presParOf" srcId="{EBDE5419-D5AB-420B-9D03-C425BC7A4B38}" destId="{1ACE1A5A-53DF-403F-B7FE-DEC27CAA696B}" srcOrd="1" destOrd="0" presId="urn:microsoft.com/office/officeart/2005/8/layout/hierarchy1"/>
    <dgm:cxn modelId="{1A18765C-24AA-4B68-8A76-ECD25CB48FD1}" type="presParOf" srcId="{833CCD6F-9693-48BC-B77D-B505AD8509E6}" destId="{BD26CA1D-7BAF-45AD-AE50-CCC344D2F4F7}" srcOrd="1" destOrd="0" presId="urn:microsoft.com/office/officeart/2005/8/layout/hierarchy1"/>
    <dgm:cxn modelId="{B621FA16-DDCF-4963-86EA-87EFA60C100D}" type="presParOf" srcId="{2F7A5474-96CD-401E-BD41-9FEF14D1C224}" destId="{1577BB46-5049-43E7-B5FD-B1B2B2CAD8C0}" srcOrd="1" destOrd="0" presId="urn:microsoft.com/office/officeart/2005/8/layout/hierarchy1"/>
    <dgm:cxn modelId="{1F6F6152-9B0B-4FB4-894D-C3CFB28C5198}" type="presParOf" srcId="{1577BB46-5049-43E7-B5FD-B1B2B2CAD8C0}" destId="{1EBA314A-F502-4497-8ED9-0E99DFEDC6D3}" srcOrd="0" destOrd="0" presId="urn:microsoft.com/office/officeart/2005/8/layout/hierarchy1"/>
    <dgm:cxn modelId="{EE2D2C2E-9EEC-4EF6-9D71-BF40208E5445}" type="presParOf" srcId="{1EBA314A-F502-4497-8ED9-0E99DFEDC6D3}" destId="{BF1987A0-1941-4AA3-BA3D-5431DCA6A634}" srcOrd="0" destOrd="0" presId="urn:microsoft.com/office/officeart/2005/8/layout/hierarchy1"/>
    <dgm:cxn modelId="{5BFBADDB-C193-4FE0-85CA-01DEFAAEA6FA}" type="presParOf" srcId="{1EBA314A-F502-4497-8ED9-0E99DFEDC6D3}" destId="{5503BC1F-24F4-46E1-9822-7E928C007B63}" srcOrd="1" destOrd="0" presId="urn:microsoft.com/office/officeart/2005/8/layout/hierarchy1"/>
    <dgm:cxn modelId="{DFC67B1E-15A2-496C-B3C0-78D4615CDD6E}" type="presParOf" srcId="{1577BB46-5049-43E7-B5FD-B1B2B2CAD8C0}" destId="{CE080F6A-C35F-4886-A503-A237369445F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6894B-4BCF-4878-A43B-3C8F1B798EA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6816AE7-C71C-48D2-B034-6574CF8D5EFD}">
      <dgm:prSet/>
      <dgm:spPr/>
      <dgm:t>
        <a:bodyPr/>
        <a:lstStyle/>
        <a:p>
          <a:r>
            <a:rPr lang="en-US"/>
            <a:t>It is envisaged that once Special Schools have been established as ‘ EIP Schools’ a county wide provision map will be drawn up which will identify catchment areas for each EIP school. </a:t>
          </a:r>
        </a:p>
      </dgm:t>
    </dgm:pt>
    <dgm:pt modelId="{012CEB96-2424-4CC4-892F-8FD9B63EE295}" type="parTrans" cxnId="{D8489F72-3908-455A-9DB1-91B0122EF9BE}">
      <dgm:prSet/>
      <dgm:spPr/>
      <dgm:t>
        <a:bodyPr/>
        <a:lstStyle/>
        <a:p>
          <a:endParaRPr lang="en-US"/>
        </a:p>
      </dgm:t>
    </dgm:pt>
    <dgm:pt modelId="{1A2B90DD-FDF3-41C8-A62D-9F074E1AEE08}" type="sibTrans" cxnId="{D8489F72-3908-455A-9DB1-91B0122EF9BE}">
      <dgm:prSet/>
      <dgm:spPr/>
      <dgm:t>
        <a:bodyPr/>
        <a:lstStyle/>
        <a:p>
          <a:endParaRPr lang="en-US"/>
        </a:p>
      </dgm:t>
    </dgm:pt>
    <dgm:pt modelId="{AAB5025B-A1E6-4CEE-AB67-3CACAEE8C3DE}">
      <dgm:prSet/>
      <dgm:spPr/>
      <dgm:t>
        <a:bodyPr/>
        <a:lstStyle/>
        <a:p>
          <a:r>
            <a:rPr lang="en-US"/>
            <a:t>Mainstream schools will then be informed of their local EIP school and the support that they can offer. Following the Sandgate Model, we envisage the EIP will be introduced to schools through targeted presentations delivered at local schools forums, similar to KCP and SLRP meetings.</a:t>
          </a:r>
        </a:p>
      </dgm:t>
    </dgm:pt>
    <dgm:pt modelId="{48B2D052-1797-48BD-A10D-9D970BD770FC}" type="parTrans" cxnId="{4C2E1B6A-EE0C-40BF-8709-7EB6C51E4ABC}">
      <dgm:prSet/>
      <dgm:spPr/>
      <dgm:t>
        <a:bodyPr/>
        <a:lstStyle/>
        <a:p>
          <a:endParaRPr lang="en-US"/>
        </a:p>
      </dgm:t>
    </dgm:pt>
    <dgm:pt modelId="{C7C39C9D-BE57-4194-AB72-3271D17016FA}" type="sibTrans" cxnId="{4C2E1B6A-EE0C-40BF-8709-7EB6C51E4ABC}">
      <dgm:prSet/>
      <dgm:spPr/>
      <dgm:t>
        <a:bodyPr/>
        <a:lstStyle/>
        <a:p>
          <a:endParaRPr lang="en-US"/>
        </a:p>
      </dgm:t>
    </dgm:pt>
    <dgm:pt modelId="{BD3AF26B-4937-4BA2-AAC7-3F74134315AF}" type="pres">
      <dgm:prSet presAssocID="{E296894B-4BCF-4878-A43B-3C8F1B798EA6}" presName="root" presStyleCnt="0">
        <dgm:presLayoutVars>
          <dgm:dir/>
          <dgm:resizeHandles val="exact"/>
        </dgm:presLayoutVars>
      </dgm:prSet>
      <dgm:spPr/>
    </dgm:pt>
    <dgm:pt modelId="{C3CB2B72-097E-4486-AD51-DD0B4FCDA93C}" type="pres">
      <dgm:prSet presAssocID="{E6816AE7-C71C-48D2-B034-6574CF8D5EFD}" presName="compNode" presStyleCnt="0"/>
      <dgm:spPr/>
    </dgm:pt>
    <dgm:pt modelId="{D952D72F-6EB5-4762-BC1D-8E536ED0E350}" type="pres">
      <dgm:prSet presAssocID="{E6816AE7-C71C-48D2-B034-6574CF8D5EFD}" presName="bgRect" presStyleLbl="bgShp" presStyleIdx="0" presStyleCnt="2"/>
      <dgm:spPr/>
    </dgm:pt>
    <dgm:pt modelId="{79BBA9D4-1004-45D1-B64E-A4A1ED5119A3}" type="pres">
      <dgm:prSet presAssocID="{E6816AE7-C71C-48D2-B034-6574CF8D5EF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84B85EA9-CC15-4B90-91D1-5891C062059F}" type="pres">
      <dgm:prSet presAssocID="{E6816AE7-C71C-48D2-B034-6574CF8D5EFD}" presName="spaceRect" presStyleCnt="0"/>
      <dgm:spPr/>
    </dgm:pt>
    <dgm:pt modelId="{03C5396F-1F39-4CB5-B42D-10DEA98E9C27}" type="pres">
      <dgm:prSet presAssocID="{E6816AE7-C71C-48D2-B034-6574CF8D5EFD}" presName="parTx" presStyleLbl="revTx" presStyleIdx="0" presStyleCnt="2">
        <dgm:presLayoutVars>
          <dgm:chMax val="0"/>
          <dgm:chPref val="0"/>
        </dgm:presLayoutVars>
      </dgm:prSet>
      <dgm:spPr/>
    </dgm:pt>
    <dgm:pt modelId="{0642695A-A277-4597-97BA-EC81D69F3E13}" type="pres">
      <dgm:prSet presAssocID="{1A2B90DD-FDF3-41C8-A62D-9F074E1AEE08}" presName="sibTrans" presStyleCnt="0"/>
      <dgm:spPr/>
    </dgm:pt>
    <dgm:pt modelId="{41AB5A38-1920-4806-8E58-FD66F1E72A78}" type="pres">
      <dgm:prSet presAssocID="{AAB5025B-A1E6-4CEE-AB67-3CACAEE8C3DE}" presName="compNode" presStyleCnt="0"/>
      <dgm:spPr/>
    </dgm:pt>
    <dgm:pt modelId="{57F2A217-38F1-4690-87DC-BBBBF24830D2}" type="pres">
      <dgm:prSet presAssocID="{AAB5025B-A1E6-4CEE-AB67-3CACAEE8C3DE}" presName="bgRect" presStyleLbl="bgShp" presStyleIdx="1" presStyleCnt="2"/>
      <dgm:spPr/>
    </dgm:pt>
    <dgm:pt modelId="{18614A6F-3B15-4AC6-A8B9-3DEB1F1C656A}" type="pres">
      <dgm:prSet presAssocID="{AAB5025B-A1E6-4CEE-AB67-3CACAEE8C3D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792C83CB-7CAF-48F8-8B0F-1BAAFD51CC6C}" type="pres">
      <dgm:prSet presAssocID="{AAB5025B-A1E6-4CEE-AB67-3CACAEE8C3DE}" presName="spaceRect" presStyleCnt="0"/>
      <dgm:spPr/>
    </dgm:pt>
    <dgm:pt modelId="{8E7FECF4-258A-46CF-9723-F7C52FC33AA8}" type="pres">
      <dgm:prSet presAssocID="{AAB5025B-A1E6-4CEE-AB67-3CACAEE8C3DE}" presName="parTx" presStyleLbl="revTx" presStyleIdx="1" presStyleCnt="2">
        <dgm:presLayoutVars>
          <dgm:chMax val="0"/>
          <dgm:chPref val="0"/>
        </dgm:presLayoutVars>
      </dgm:prSet>
      <dgm:spPr/>
    </dgm:pt>
  </dgm:ptLst>
  <dgm:cxnLst>
    <dgm:cxn modelId="{F5306A27-D182-4A69-AB26-340C28C337E2}" type="presOf" srcId="{E6816AE7-C71C-48D2-B034-6574CF8D5EFD}" destId="{03C5396F-1F39-4CB5-B42D-10DEA98E9C27}" srcOrd="0" destOrd="0" presId="urn:microsoft.com/office/officeart/2018/2/layout/IconVerticalSolidList"/>
    <dgm:cxn modelId="{4C2E1B6A-EE0C-40BF-8709-7EB6C51E4ABC}" srcId="{E296894B-4BCF-4878-A43B-3C8F1B798EA6}" destId="{AAB5025B-A1E6-4CEE-AB67-3CACAEE8C3DE}" srcOrd="1" destOrd="0" parTransId="{48B2D052-1797-48BD-A10D-9D970BD770FC}" sibTransId="{C7C39C9D-BE57-4194-AB72-3271D17016FA}"/>
    <dgm:cxn modelId="{D8489F72-3908-455A-9DB1-91B0122EF9BE}" srcId="{E296894B-4BCF-4878-A43B-3C8F1B798EA6}" destId="{E6816AE7-C71C-48D2-B034-6574CF8D5EFD}" srcOrd="0" destOrd="0" parTransId="{012CEB96-2424-4CC4-892F-8FD9B63EE295}" sibTransId="{1A2B90DD-FDF3-41C8-A62D-9F074E1AEE08}"/>
    <dgm:cxn modelId="{E1AC0DA5-0768-432C-8671-547BA0E4869F}" type="presOf" srcId="{E296894B-4BCF-4878-A43B-3C8F1B798EA6}" destId="{BD3AF26B-4937-4BA2-AAC7-3F74134315AF}" srcOrd="0" destOrd="0" presId="urn:microsoft.com/office/officeart/2018/2/layout/IconVerticalSolidList"/>
    <dgm:cxn modelId="{A5123CD4-B6B1-4791-A583-F3D00B661DD3}" type="presOf" srcId="{AAB5025B-A1E6-4CEE-AB67-3CACAEE8C3DE}" destId="{8E7FECF4-258A-46CF-9723-F7C52FC33AA8}" srcOrd="0" destOrd="0" presId="urn:microsoft.com/office/officeart/2018/2/layout/IconVerticalSolidList"/>
    <dgm:cxn modelId="{A8D1F733-172C-4396-908A-7689E8E47D3B}" type="presParOf" srcId="{BD3AF26B-4937-4BA2-AAC7-3F74134315AF}" destId="{C3CB2B72-097E-4486-AD51-DD0B4FCDA93C}" srcOrd="0" destOrd="0" presId="urn:microsoft.com/office/officeart/2018/2/layout/IconVerticalSolidList"/>
    <dgm:cxn modelId="{FF841C90-1D85-4EEA-8895-9497166D8BE1}" type="presParOf" srcId="{C3CB2B72-097E-4486-AD51-DD0B4FCDA93C}" destId="{D952D72F-6EB5-4762-BC1D-8E536ED0E350}" srcOrd="0" destOrd="0" presId="urn:microsoft.com/office/officeart/2018/2/layout/IconVerticalSolidList"/>
    <dgm:cxn modelId="{A84C03DA-4754-4149-AA60-B50DC7336DA6}" type="presParOf" srcId="{C3CB2B72-097E-4486-AD51-DD0B4FCDA93C}" destId="{79BBA9D4-1004-45D1-B64E-A4A1ED5119A3}" srcOrd="1" destOrd="0" presId="urn:microsoft.com/office/officeart/2018/2/layout/IconVerticalSolidList"/>
    <dgm:cxn modelId="{BCE07ADD-D6F9-4813-B535-2AE2EAA60B4A}" type="presParOf" srcId="{C3CB2B72-097E-4486-AD51-DD0B4FCDA93C}" destId="{84B85EA9-CC15-4B90-91D1-5891C062059F}" srcOrd="2" destOrd="0" presId="urn:microsoft.com/office/officeart/2018/2/layout/IconVerticalSolidList"/>
    <dgm:cxn modelId="{E0B6B07B-30EE-4BBD-9C6E-C12A3BD36ADF}" type="presParOf" srcId="{C3CB2B72-097E-4486-AD51-DD0B4FCDA93C}" destId="{03C5396F-1F39-4CB5-B42D-10DEA98E9C27}" srcOrd="3" destOrd="0" presId="urn:microsoft.com/office/officeart/2018/2/layout/IconVerticalSolidList"/>
    <dgm:cxn modelId="{6839352F-DA5B-4736-AC83-CB437DC72BFE}" type="presParOf" srcId="{BD3AF26B-4937-4BA2-AAC7-3F74134315AF}" destId="{0642695A-A277-4597-97BA-EC81D69F3E13}" srcOrd="1" destOrd="0" presId="urn:microsoft.com/office/officeart/2018/2/layout/IconVerticalSolidList"/>
    <dgm:cxn modelId="{07364381-044C-4058-8329-7B8E24874975}" type="presParOf" srcId="{BD3AF26B-4937-4BA2-AAC7-3F74134315AF}" destId="{41AB5A38-1920-4806-8E58-FD66F1E72A78}" srcOrd="2" destOrd="0" presId="urn:microsoft.com/office/officeart/2018/2/layout/IconVerticalSolidList"/>
    <dgm:cxn modelId="{ADA26B9D-7CA6-4882-82CC-84726FEA7EC3}" type="presParOf" srcId="{41AB5A38-1920-4806-8E58-FD66F1E72A78}" destId="{57F2A217-38F1-4690-87DC-BBBBF24830D2}" srcOrd="0" destOrd="0" presId="urn:microsoft.com/office/officeart/2018/2/layout/IconVerticalSolidList"/>
    <dgm:cxn modelId="{5B253C68-2127-4075-B263-C37734F7AE61}" type="presParOf" srcId="{41AB5A38-1920-4806-8E58-FD66F1E72A78}" destId="{18614A6F-3B15-4AC6-A8B9-3DEB1F1C656A}" srcOrd="1" destOrd="0" presId="urn:microsoft.com/office/officeart/2018/2/layout/IconVerticalSolidList"/>
    <dgm:cxn modelId="{653CB246-2FF7-4EF9-8245-4FD2CE6DEF11}" type="presParOf" srcId="{41AB5A38-1920-4806-8E58-FD66F1E72A78}" destId="{792C83CB-7CAF-48F8-8B0F-1BAAFD51CC6C}" srcOrd="2" destOrd="0" presId="urn:microsoft.com/office/officeart/2018/2/layout/IconVerticalSolidList"/>
    <dgm:cxn modelId="{549AA7CD-144C-4572-AE7B-911091824AC8}" type="presParOf" srcId="{41AB5A38-1920-4806-8E58-FD66F1E72A78}" destId="{8E7FECF4-258A-46CF-9723-F7C52FC33AA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47782-8DB5-45CA-9AE2-71CF4ABAE6FD}">
      <dsp:nvSpPr>
        <dsp:cNvPr id="0" name=""/>
        <dsp:cNvSpPr/>
      </dsp:nvSpPr>
      <dsp:spPr>
        <a:xfrm>
          <a:off x="1357" y="453354"/>
          <a:ext cx="4764166" cy="30252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ACE1A5A-53DF-403F-B7FE-DEC27CAA696B}">
      <dsp:nvSpPr>
        <dsp:cNvPr id="0" name=""/>
        <dsp:cNvSpPr/>
      </dsp:nvSpPr>
      <dsp:spPr>
        <a:xfrm>
          <a:off x="530709" y="956239"/>
          <a:ext cx="4764166" cy="30252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The EIP is designed to support Primary Students across Cumbria who experience SEND or comparable barriers to learning. </a:t>
          </a:r>
        </a:p>
      </dsp:txBody>
      <dsp:txXfrm>
        <a:off x="619315" y="1044845"/>
        <a:ext cx="4586954" cy="2848033"/>
      </dsp:txXfrm>
    </dsp:sp>
    <dsp:sp modelId="{BF1987A0-1941-4AA3-BA3D-5431DCA6A634}">
      <dsp:nvSpPr>
        <dsp:cNvPr id="0" name=""/>
        <dsp:cNvSpPr/>
      </dsp:nvSpPr>
      <dsp:spPr>
        <a:xfrm>
          <a:off x="5824227" y="453354"/>
          <a:ext cx="4764166" cy="30252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03BC1F-24F4-46E1-9822-7E928C007B63}">
      <dsp:nvSpPr>
        <dsp:cNvPr id="0" name=""/>
        <dsp:cNvSpPr/>
      </dsp:nvSpPr>
      <dsp:spPr>
        <a:xfrm>
          <a:off x="6353579" y="956239"/>
          <a:ext cx="4764166" cy="30252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 mainstream team who requires additional support or strategies to enable a student to make progress can refer to the relevant Special School. </a:t>
          </a:r>
        </a:p>
      </dsp:txBody>
      <dsp:txXfrm>
        <a:off x="6442185" y="1044845"/>
        <a:ext cx="4586954" cy="2848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2D72F-6EB5-4762-BC1D-8E536ED0E350}">
      <dsp:nvSpPr>
        <dsp:cNvPr id="0" name=""/>
        <dsp:cNvSpPr/>
      </dsp:nvSpPr>
      <dsp:spPr>
        <a:xfrm>
          <a:off x="0" y="720661"/>
          <a:ext cx="11119103" cy="13304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BA9D4-1004-45D1-B64E-A4A1ED5119A3}">
      <dsp:nvSpPr>
        <dsp:cNvPr id="0" name=""/>
        <dsp:cNvSpPr/>
      </dsp:nvSpPr>
      <dsp:spPr>
        <a:xfrm>
          <a:off x="402461" y="1020013"/>
          <a:ext cx="731748" cy="731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C5396F-1F39-4CB5-B42D-10DEA98E9C27}">
      <dsp:nvSpPr>
        <dsp:cNvPr id="0" name=""/>
        <dsp:cNvSpPr/>
      </dsp:nvSpPr>
      <dsp:spPr>
        <a:xfrm>
          <a:off x="1536672" y="720661"/>
          <a:ext cx="9582431" cy="1330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06" tIns="140806" rIns="140806" bIns="140806" numCol="1" spcCol="1270" anchor="ctr" anchorCtr="0">
          <a:noAutofit/>
        </a:bodyPr>
        <a:lstStyle/>
        <a:p>
          <a:pPr marL="0" lvl="0" indent="0" algn="l" defTabSz="755650">
            <a:lnSpc>
              <a:spcPct val="90000"/>
            </a:lnSpc>
            <a:spcBef>
              <a:spcPct val="0"/>
            </a:spcBef>
            <a:spcAft>
              <a:spcPct val="35000"/>
            </a:spcAft>
            <a:buNone/>
          </a:pPr>
          <a:r>
            <a:rPr lang="en-US" sz="1700" kern="1200"/>
            <a:t>It is envisaged that once Special Schools have been established as ‘ EIP Schools’ a county wide provision map will be drawn up which will identify catchment areas for each EIP school. </a:t>
          </a:r>
        </a:p>
      </dsp:txBody>
      <dsp:txXfrm>
        <a:off x="1536672" y="720661"/>
        <a:ext cx="9582431" cy="1330452"/>
      </dsp:txXfrm>
    </dsp:sp>
    <dsp:sp modelId="{57F2A217-38F1-4690-87DC-BBBBF24830D2}">
      <dsp:nvSpPr>
        <dsp:cNvPr id="0" name=""/>
        <dsp:cNvSpPr/>
      </dsp:nvSpPr>
      <dsp:spPr>
        <a:xfrm>
          <a:off x="0" y="2383726"/>
          <a:ext cx="11119103" cy="13304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614A6F-3B15-4AC6-A8B9-3DEB1F1C656A}">
      <dsp:nvSpPr>
        <dsp:cNvPr id="0" name=""/>
        <dsp:cNvSpPr/>
      </dsp:nvSpPr>
      <dsp:spPr>
        <a:xfrm>
          <a:off x="402461" y="2683078"/>
          <a:ext cx="731748" cy="731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7FECF4-258A-46CF-9723-F7C52FC33AA8}">
      <dsp:nvSpPr>
        <dsp:cNvPr id="0" name=""/>
        <dsp:cNvSpPr/>
      </dsp:nvSpPr>
      <dsp:spPr>
        <a:xfrm>
          <a:off x="1536672" y="2383726"/>
          <a:ext cx="9582431" cy="1330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06" tIns="140806" rIns="140806" bIns="140806" numCol="1" spcCol="1270" anchor="ctr" anchorCtr="0">
          <a:noAutofit/>
        </a:bodyPr>
        <a:lstStyle/>
        <a:p>
          <a:pPr marL="0" lvl="0" indent="0" algn="l" defTabSz="755650">
            <a:lnSpc>
              <a:spcPct val="90000"/>
            </a:lnSpc>
            <a:spcBef>
              <a:spcPct val="0"/>
            </a:spcBef>
            <a:spcAft>
              <a:spcPct val="35000"/>
            </a:spcAft>
            <a:buNone/>
          </a:pPr>
          <a:r>
            <a:rPr lang="en-US" sz="1700" kern="1200"/>
            <a:t>Mainstream schools will then be informed of their local EIP school and the support that they can offer. Following the Sandgate Model, we envisage the EIP will be introduced to schools through targeted presentations delivered at local schools forums, similar to KCP and SLRP meetings.</a:t>
          </a:r>
        </a:p>
      </dsp:txBody>
      <dsp:txXfrm>
        <a:off x="1536672" y="2383726"/>
        <a:ext cx="9582431" cy="1330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285750" indent="-285750">
              <a:buFont typeface="Symbol"/>
              <a:buChar char="•"/>
            </a:pPr>
            <a:r>
              <a:rPr lang="en-US" dirty="0"/>
              <a:t>Before a SENCO can make a referral to the Area EIP panel an Early Help must be opened. </a:t>
            </a:r>
          </a:p>
          <a:p>
            <a:pPr marL="285750" indent="-285750">
              <a:buFont typeface="Symbol"/>
              <a:buChar char="•"/>
            </a:pPr>
            <a:endParaRPr lang="en-US" dirty="0"/>
          </a:p>
          <a:p>
            <a:r>
              <a:rPr lang="en-US" dirty="0"/>
              <a:t>Referrals are made online. This is through Microsoft Teams and can be found on the OneDrive. Each EIP school will have their own designated referral forms. </a:t>
            </a:r>
            <a:endParaRPr lang="en-US" dirty="0">
              <a:cs typeface="Calibri" panose="020F0502020204030204"/>
            </a:endParaRPr>
          </a:p>
          <a:p>
            <a:pPr marL="285750" indent="-285750">
              <a:buFont typeface="Symbol"/>
              <a:buChar char="•"/>
            </a:pPr>
            <a:r>
              <a:rPr lang="en-US" dirty="0"/>
              <a:t>The referral process requires the completion of two referral forms:    </a:t>
            </a:r>
          </a:p>
          <a:p>
            <a:r>
              <a:rPr lang="en-US" dirty="0"/>
              <a:t>                                       - School Referral Form (See Appendix 2a)</a:t>
            </a:r>
          </a:p>
          <a:p>
            <a:r>
              <a:rPr lang="en-US" dirty="0"/>
              <a:t>                                        - Pupil Referral Form (See Appendix 2b)</a:t>
            </a:r>
          </a:p>
          <a:p>
            <a:pPr marL="285750" indent="-285750">
              <a:buFont typeface="Symbol"/>
              <a:buChar char="•"/>
            </a:pPr>
            <a:r>
              <a:rPr lang="en-US" dirty="0"/>
              <a:t>Both forms need to be completed before the referral can be considered at EIP Decision Making Panel. </a:t>
            </a:r>
          </a:p>
          <a:p>
            <a:pPr marL="171450" indent="-171450">
              <a:buFont typeface="Symbol"/>
              <a:buChar char="•"/>
            </a:pPr>
            <a:r>
              <a:rPr lang="en-US" dirty="0"/>
              <a:t>Before a SENCO can make a referral to the Area EIP panel an Early Help must be opened. </a:t>
            </a:r>
          </a:p>
          <a:p>
            <a:pPr marL="171450" indent="-171450">
              <a:buFont typeface="Symbol"/>
              <a:buChar char="•"/>
            </a:pPr>
            <a:r>
              <a:rPr lang="en-US" dirty="0"/>
              <a:t>Referrals are made online. This is through Microsoft Teams and can be found on the OneDrive. Each EIP school will have their own designated referral forms. </a:t>
            </a:r>
          </a:p>
          <a:p>
            <a:pPr marL="171450" indent="-171450">
              <a:buFont typeface="Symbol"/>
              <a:buChar char="•"/>
            </a:pPr>
            <a:r>
              <a:rPr lang="en-US" dirty="0"/>
              <a:t>The referral process requires the completion of two referral forms:    </a:t>
            </a:r>
          </a:p>
          <a:p>
            <a:r>
              <a:rPr lang="en-US" dirty="0"/>
              <a:t>                                       - School Referral Form (See Appendix 2a)</a:t>
            </a:r>
          </a:p>
          <a:p>
            <a:r>
              <a:rPr lang="en-US" dirty="0"/>
              <a:t>                                        - Pupil Referral Form (See Appendix 2b)</a:t>
            </a:r>
          </a:p>
          <a:p>
            <a:pPr marL="171450" indent="-171450">
              <a:buFont typeface="Symbol"/>
              <a:buChar char="•"/>
            </a:pPr>
            <a:r>
              <a:rPr lang="en-US" dirty="0"/>
              <a:t>Both forms need to be completed before the referral can be considered at EIP Decision Making Panel. </a:t>
            </a:r>
          </a:p>
          <a:p>
            <a:endParaRPr lang="en-US" dirty="0"/>
          </a:p>
          <a:p>
            <a:endParaRPr lang="en-US" dirty="0">
              <a:cs typeface="Calibri"/>
            </a:endParaRPr>
          </a:p>
        </p:txBody>
      </p:sp>
    </p:spTree>
    <p:extLst>
      <p:ext uri="{BB962C8B-B14F-4D97-AF65-F5344CB8AC3E}">
        <p14:creationId xmlns:p14="http://schemas.microsoft.com/office/powerpoint/2010/main" val="409848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cs typeface="Calibri"/>
              </a:rPr>
              <a:t>Share Appendix 4 </a:t>
            </a:r>
          </a:p>
        </p:txBody>
      </p:sp>
    </p:spTree>
    <p:extLst>
      <p:ext uri="{BB962C8B-B14F-4D97-AF65-F5344CB8AC3E}">
        <p14:creationId xmlns:p14="http://schemas.microsoft.com/office/powerpoint/2010/main" val="137570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cs typeface="Calibri"/>
              </a:rPr>
              <a:t>Share report format </a:t>
            </a:r>
          </a:p>
        </p:txBody>
      </p:sp>
    </p:spTree>
    <p:extLst>
      <p:ext uri="{BB962C8B-B14F-4D97-AF65-F5344CB8AC3E}">
        <p14:creationId xmlns:p14="http://schemas.microsoft.com/office/powerpoint/2010/main" val="312147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cs typeface="Calibri"/>
              </a:rPr>
              <a:t>Share SOLAR platform </a:t>
            </a:r>
          </a:p>
        </p:txBody>
      </p:sp>
    </p:spTree>
    <p:extLst>
      <p:ext uri="{BB962C8B-B14F-4D97-AF65-F5344CB8AC3E}">
        <p14:creationId xmlns:p14="http://schemas.microsoft.com/office/powerpoint/2010/main" val="2935726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dirty="0"/>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dirty="0"/>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dirty="0"/>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dirty="0"/>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dirty="0"/>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dirty="0"/>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dirty="0"/>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dirty="0"/>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dirty="0"/>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a:t>Early intervention project </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vert="horz" lIns="0" tIns="0" rIns="0" bIns="0" rtlCol="0" anchor="t">
            <a:noAutofit/>
          </a:bodyPr>
          <a:lstStyle/>
          <a:p>
            <a:r>
              <a:rPr lang="en-US" dirty="0"/>
              <a:t>​</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0F6BF-3B2F-E789-8E42-046D90F95431}"/>
              </a:ext>
            </a:extLst>
          </p:cNvPr>
          <p:cNvSpPr>
            <a:spLocks noGrp="1"/>
          </p:cNvSpPr>
          <p:nvPr>
            <p:ph type="title"/>
          </p:nvPr>
        </p:nvSpPr>
        <p:spPr>
          <a:xfrm>
            <a:off x="758952" y="1216152"/>
            <a:ext cx="10671048" cy="768096"/>
          </a:xfrm>
        </p:spPr>
        <p:txBody>
          <a:bodyPr anchor="t">
            <a:normAutofit/>
          </a:bodyPr>
          <a:lstStyle/>
          <a:p>
            <a:pPr>
              <a:lnSpc>
                <a:spcPct val="90000"/>
              </a:lnSpc>
            </a:pPr>
            <a:r>
              <a:rPr lang="en-US" sz="3700"/>
              <a:t>Who can be referred to the EIP?</a:t>
            </a:r>
          </a:p>
        </p:txBody>
      </p:sp>
      <p:sp>
        <p:nvSpPr>
          <p:cNvPr id="5" name="Slide Number Placeholder 4">
            <a:extLst>
              <a:ext uri="{FF2B5EF4-FFF2-40B4-BE49-F238E27FC236}">
                <a16:creationId xmlns:a16="http://schemas.microsoft.com/office/drawing/2014/main" id="{70E796B1-D08D-884B-F2A4-9AAB4E8327B5}"/>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10</a:t>
            </a:fld>
            <a:endParaRPr lang="en-US"/>
          </a:p>
        </p:txBody>
      </p:sp>
      <p:graphicFrame>
        <p:nvGraphicFramePr>
          <p:cNvPr id="7" name="Content Placeholder 2">
            <a:extLst>
              <a:ext uri="{FF2B5EF4-FFF2-40B4-BE49-F238E27FC236}">
                <a16:creationId xmlns:a16="http://schemas.microsoft.com/office/drawing/2014/main" id="{F447DECD-CB82-7257-8DAC-44AF90CD0B03}"/>
              </a:ext>
            </a:extLst>
          </p:cNvPr>
          <p:cNvGraphicFramePr>
            <a:graphicFrameLocks noGrp="1"/>
          </p:cNvGraphicFramePr>
          <p:nvPr>
            <p:ph sz="half" idx="1"/>
            <p:extLst>
              <p:ext uri="{D42A27DB-BD31-4B8C-83A1-F6EECF244321}">
                <p14:modId xmlns:p14="http://schemas.microsoft.com/office/powerpoint/2010/main" val="1378829348"/>
              </p:ext>
            </p:extLst>
          </p:nvPr>
        </p:nvGraphicFramePr>
        <p:xfrm>
          <a:off x="539496" y="21031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266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21E7D2F-A314-AD52-35CC-80A71631B1F2}"/>
              </a:ext>
            </a:extLst>
          </p:cNvPr>
          <p:cNvSpPr>
            <a:spLocks noGrp="1"/>
          </p:cNvSpPr>
          <p:nvPr>
            <p:ph type="title"/>
          </p:nvPr>
        </p:nvSpPr>
        <p:spPr>
          <a:xfrm>
            <a:off x="758952" y="403352"/>
            <a:ext cx="10678305" cy="1580896"/>
          </a:xfrm>
        </p:spPr>
        <p:txBody>
          <a:bodyPr/>
          <a:lstStyle/>
          <a:p>
            <a:r>
              <a:rPr lang="en-US" dirty="0"/>
              <a:t>How will mainstream schools know which EIP school to refer to? </a:t>
            </a:r>
          </a:p>
        </p:txBody>
      </p:sp>
      <p:sp>
        <p:nvSpPr>
          <p:cNvPr id="5" name="Slide Number Placeholder 4">
            <a:extLst>
              <a:ext uri="{FF2B5EF4-FFF2-40B4-BE49-F238E27FC236}">
                <a16:creationId xmlns:a16="http://schemas.microsoft.com/office/drawing/2014/main" id="{986146A4-EFF2-A3C8-1DAE-366A23FDE4AD}"/>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11</a:t>
            </a:fld>
            <a:endParaRPr lang="en-US"/>
          </a:p>
        </p:txBody>
      </p:sp>
      <p:graphicFrame>
        <p:nvGraphicFramePr>
          <p:cNvPr id="7" name="Content Placeholder 2">
            <a:extLst>
              <a:ext uri="{FF2B5EF4-FFF2-40B4-BE49-F238E27FC236}">
                <a16:creationId xmlns:a16="http://schemas.microsoft.com/office/drawing/2014/main" id="{E61F0FBF-7F7C-B968-3225-766FA5E534E4}"/>
              </a:ext>
            </a:extLst>
          </p:cNvPr>
          <p:cNvGraphicFramePr>
            <a:graphicFrameLocks noGrp="1"/>
          </p:cNvGraphicFramePr>
          <p:nvPr>
            <p:ph sz="half" idx="1"/>
            <p:extLst>
              <p:ext uri="{D42A27DB-BD31-4B8C-83A1-F6EECF244321}">
                <p14:modId xmlns:p14="http://schemas.microsoft.com/office/powerpoint/2010/main" val="733807209"/>
              </p:ext>
            </p:extLst>
          </p:nvPr>
        </p:nvGraphicFramePr>
        <p:xfrm>
          <a:off x="539496" y="21031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27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79CCF7-CA3D-D22C-A23C-5A45FACFA230}"/>
              </a:ext>
            </a:extLst>
          </p:cNvPr>
          <p:cNvSpPr>
            <a:spLocks noGrp="1"/>
          </p:cNvSpPr>
          <p:nvPr>
            <p:ph type="ftr" sz="quarter" idx="11"/>
          </p:nvPr>
        </p:nvSpPr>
        <p:spPr>
          <a:xfrm>
            <a:off x="621792" y="457200"/>
            <a:ext cx="3693885" cy="2436948"/>
          </a:xfrm>
        </p:spPr>
        <p:txBody>
          <a:bodyPr/>
          <a:lstStyle/>
          <a:p>
            <a:r>
              <a:rPr lang="en-US" sz="2400" dirty="0">
                <a:latin typeface="Arial"/>
                <a:cs typeface="Arial"/>
              </a:rPr>
              <a:t>EIP REFERRAL PROCESS</a:t>
            </a:r>
          </a:p>
          <a:p>
            <a:endParaRPr lang="en-US" sz="2400" dirty="0"/>
          </a:p>
          <a:p>
            <a:pPr marL="285750" indent="-285750">
              <a:buFont typeface="Symbol"/>
              <a:buChar char="•"/>
            </a:pPr>
            <a:endParaRPr lang="en-US" sz="2400" dirty="0">
              <a:latin typeface="Arial"/>
              <a:cs typeface="Arial"/>
            </a:endParaRPr>
          </a:p>
          <a:p>
            <a:r>
              <a:rPr lang="en-US" sz="2400" dirty="0">
                <a:latin typeface="Arial"/>
                <a:cs typeface="Arial"/>
              </a:rPr>
              <a:t>                             </a:t>
            </a:r>
            <a:endParaRPr lang="en-US" sz="2400" dirty="0"/>
          </a:p>
          <a:p>
            <a:endParaRPr lang="en-US" sz="2400" dirty="0"/>
          </a:p>
          <a:p>
            <a:endParaRPr lang="en-US" sz="2400" dirty="0"/>
          </a:p>
        </p:txBody>
      </p:sp>
      <p:sp>
        <p:nvSpPr>
          <p:cNvPr id="3" name="Slide Number Placeholder 2">
            <a:extLst>
              <a:ext uri="{FF2B5EF4-FFF2-40B4-BE49-F238E27FC236}">
                <a16:creationId xmlns:a16="http://schemas.microsoft.com/office/drawing/2014/main" id="{A94674B1-F2D9-BCEA-F44A-A922E8859DC8}"/>
              </a:ext>
            </a:extLst>
          </p:cNvPr>
          <p:cNvSpPr>
            <a:spLocks noGrp="1"/>
          </p:cNvSpPr>
          <p:nvPr>
            <p:ph type="sldNum" sz="quarter" idx="12"/>
          </p:nvPr>
        </p:nvSpPr>
        <p:spPr/>
        <p:txBody>
          <a:bodyPr/>
          <a:lstStyle/>
          <a:p>
            <a:fld id="{48F63A3B-78C7-47BE-AE5E-E10140E04643}" type="slidenum">
              <a:rPr lang="en-US" dirty="0"/>
              <a:t>12</a:t>
            </a:fld>
            <a:endParaRPr lang="en-US" dirty="0"/>
          </a:p>
        </p:txBody>
      </p:sp>
      <p:pic>
        <p:nvPicPr>
          <p:cNvPr id="4" name="Picture 4" descr="Diagram&#10;&#10;Description automatically generated">
            <a:extLst>
              <a:ext uri="{FF2B5EF4-FFF2-40B4-BE49-F238E27FC236}">
                <a16:creationId xmlns:a16="http://schemas.microsoft.com/office/drawing/2014/main" id="{766EE0D2-BD99-9176-8C0E-EE9F30C71BEA}"/>
              </a:ext>
            </a:extLst>
          </p:cNvPr>
          <p:cNvPicPr>
            <a:picLocks noChangeAspect="1"/>
          </p:cNvPicPr>
          <p:nvPr/>
        </p:nvPicPr>
        <p:blipFill>
          <a:blip r:embed="rId3"/>
          <a:stretch>
            <a:fillRect/>
          </a:stretch>
        </p:blipFill>
        <p:spPr>
          <a:xfrm>
            <a:off x="4920343" y="268486"/>
            <a:ext cx="4630057" cy="6190399"/>
          </a:xfrm>
          <a:prstGeom prst="rect">
            <a:avLst/>
          </a:prstGeom>
        </p:spPr>
      </p:pic>
    </p:spTree>
    <p:extLst>
      <p:ext uri="{BB962C8B-B14F-4D97-AF65-F5344CB8AC3E}">
        <p14:creationId xmlns:p14="http://schemas.microsoft.com/office/powerpoint/2010/main" val="140607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5559-3419-FA0B-7BF2-83154AFFE52F}"/>
              </a:ext>
            </a:extLst>
          </p:cNvPr>
          <p:cNvSpPr>
            <a:spLocks noGrp="1"/>
          </p:cNvSpPr>
          <p:nvPr>
            <p:ph type="title"/>
          </p:nvPr>
        </p:nvSpPr>
        <p:spPr>
          <a:xfrm>
            <a:off x="4224528" y="651256"/>
            <a:ext cx="6766560" cy="579411"/>
          </a:xfrm>
        </p:spPr>
        <p:txBody>
          <a:bodyPr/>
          <a:lstStyle/>
          <a:p>
            <a:r>
              <a:rPr lang="en-US" sz="2000" dirty="0"/>
              <a:t>FIRST steps </a:t>
            </a:r>
            <a:endParaRPr lang="en-US" dirty="0"/>
          </a:p>
        </p:txBody>
      </p:sp>
      <p:sp>
        <p:nvSpPr>
          <p:cNvPr id="3" name="Content Placeholder 2">
            <a:extLst>
              <a:ext uri="{FF2B5EF4-FFF2-40B4-BE49-F238E27FC236}">
                <a16:creationId xmlns:a16="http://schemas.microsoft.com/office/drawing/2014/main" id="{17328BBA-D81A-8A38-4FCA-3FDA6DB98798}"/>
              </a:ext>
            </a:extLst>
          </p:cNvPr>
          <p:cNvSpPr>
            <a:spLocks noGrp="1"/>
          </p:cNvSpPr>
          <p:nvPr>
            <p:ph idx="1"/>
          </p:nvPr>
        </p:nvSpPr>
        <p:spPr>
          <a:xfrm>
            <a:off x="4224528" y="1219781"/>
            <a:ext cx="6766560" cy="4703499"/>
          </a:xfrm>
        </p:spPr>
        <p:txBody>
          <a:bodyPr vert="horz" lIns="91440" tIns="45720" rIns="91440" bIns="45720" rtlCol="0" anchor="t">
            <a:noAutofit/>
          </a:bodyPr>
          <a:lstStyle/>
          <a:p>
            <a:endParaRPr lang="en-US" dirty="0">
              <a:ea typeface="+mn-lt"/>
              <a:cs typeface="+mn-lt"/>
            </a:endParaRPr>
          </a:p>
          <a:p>
            <a:pPr marL="285750" indent="-285750">
              <a:buChar char="•"/>
            </a:pPr>
            <a:r>
              <a:rPr lang="en-US" b="1" i="1" dirty="0">
                <a:ea typeface="+mn-lt"/>
                <a:cs typeface="+mn-lt"/>
              </a:rPr>
              <a:t>Once a student is accepted on to the EIP, EIP staff will immediately begin a Record of Support form. (see Appendix 4) This should be uploaded to the student's online file. This form is designed to monitor the level of support provided by the EIP to schools and individual students. </a:t>
            </a:r>
            <a:endParaRPr lang="en-US" dirty="0">
              <a:ea typeface="+mn-lt"/>
              <a:cs typeface="+mn-lt"/>
            </a:endParaRPr>
          </a:p>
          <a:p>
            <a:pPr marL="285750" indent="-285750">
              <a:buChar char="•"/>
            </a:pPr>
            <a:r>
              <a:rPr lang="en-US" dirty="0">
                <a:ea typeface="+mn-lt"/>
                <a:cs typeface="+mn-lt"/>
              </a:rPr>
              <a:t>EIP staff will contact the lead member of staff on the contact form and via an initial online meeting they will gather further information based on the referral. </a:t>
            </a:r>
          </a:p>
          <a:p>
            <a:pPr marL="285750" indent="-285750">
              <a:buChar char="•"/>
            </a:pPr>
            <a:r>
              <a:rPr lang="en-US" b="1" i="1" dirty="0">
                <a:ea typeface="+mn-lt"/>
                <a:cs typeface="+mn-lt"/>
              </a:rPr>
              <a:t>Prior to this meeting the school will be sent an online copy of the host school agreement (Appendix 1). This should be signed and returned by the date of the initial online meeting. This should be uploaded to the pupils file on the EIP online platform. </a:t>
            </a:r>
            <a:endParaRPr lang="en-US" dirty="0">
              <a:ea typeface="+mn-lt"/>
              <a:cs typeface="+mn-lt"/>
            </a:endParaRPr>
          </a:p>
          <a:p>
            <a:pPr marL="285750" indent="-285750">
              <a:buChar char="•"/>
            </a:pPr>
            <a:r>
              <a:rPr lang="en-US" dirty="0">
                <a:ea typeface="+mn-lt"/>
                <a:cs typeface="+mn-lt"/>
              </a:rPr>
              <a:t>The discussion at this meeting will be framed around the information provided on referral forms but also the report proforma, found in Appendix 5. EIP staff will take notes at this meeting and add them to the Record of Support forms (Appendix 4) these will be uploaded to the online platform, along with initial referral forms. (See appendix )</a:t>
            </a:r>
          </a:p>
          <a:p>
            <a:pPr marL="285750" indent="-285750">
              <a:buChar char="•"/>
            </a:pPr>
            <a:r>
              <a:rPr lang="en-US" dirty="0">
                <a:ea typeface="+mn-lt"/>
                <a:cs typeface="+mn-lt"/>
              </a:rPr>
              <a:t>At this meeting both parties will agree a mutually convenient time to come into school and observe the referred student. </a:t>
            </a:r>
          </a:p>
          <a:p>
            <a:endParaRPr lang="en-US" dirty="0">
              <a:cs typeface="Sabon Next LT"/>
            </a:endParaRPr>
          </a:p>
        </p:txBody>
      </p:sp>
      <p:sp>
        <p:nvSpPr>
          <p:cNvPr id="5" name="Slide Number Placeholder 4">
            <a:extLst>
              <a:ext uri="{FF2B5EF4-FFF2-40B4-BE49-F238E27FC236}">
                <a16:creationId xmlns:a16="http://schemas.microsoft.com/office/drawing/2014/main" id="{6FCCDAED-A0EC-5DA3-44CC-87BE4B9006D3}"/>
              </a:ext>
            </a:extLst>
          </p:cNvPr>
          <p:cNvSpPr>
            <a:spLocks noGrp="1"/>
          </p:cNvSpPr>
          <p:nvPr>
            <p:ph type="sldNum" sz="quarter" idx="12"/>
          </p:nvPr>
        </p:nvSpPr>
        <p:spPr/>
        <p:txBody>
          <a:bodyPr/>
          <a:lstStyle/>
          <a:p>
            <a:fld id="{48F63A3B-78C7-47BE-AE5E-E10140E04643}" type="slidenum">
              <a:rPr lang="en-US" dirty="0"/>
              <a:t>13</a:t>
            </a:fld>
            <a:endParaRPr lang="en-US" dirty="0"/>
          </a:p>
        </p:txBody>
      </p:sp>
    </p:spTree>
    <p:extLst>
      <p:ext uri="{BB962C8B-B14F-4D97-AF65-F5344CB8AC3E}">
        <p14:creationId xmlns:p14="http://schemas.microsoft.com/office/powerpoint/2010/main" val="3255516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214E-C573-FBAA-D9D2-0C4AC75BF35D}"/>
              </a:ext>
            </a:extLst>
          </p:cNvPr>
          <p:cNvSpPr>
            <a:spLocks noGrp="1"/>
          </p:cNvSpPr>
          <p:nvPr>
            <p:ph type="title"/>
          </p:nvPr>
        </p:nvSpPr>
        <p:spPr>
          <a:xfrm>
            <a:off x="4224528" y="360971"/>
            <a:ext cx="6766560" cy="564896"/>
          </a:xfrm>
        </p:spPr>
        <p:txBody>
          <a:bodyPr/>
          <a:lstStyle/>
          <a:p>
            <a:r>
              <a:rPr lang="en-US" sz="2800" u="sng" dirty="0">
                <a:ea typeface="+mj-lt"/>
                <a:cs typeface="+mj-lt"/>
              </a:rPr>
              <a:t>School Visit – Observation and Information Gathering.</a:t>
            </a:r>
            <a:endParaRPr lang="en-US" sz="2800" dirty="0"/>
          </a:p>
        </p:txBody>
      </p:sp>
      <p:sp>
        <p:nvSpPr>
          <p:cNvPr id="3" name="Content Placeholder 2">
            <a:extLst>
              <a:ext uri="{FF2B5EF4-FFF2-40B4-BE49-F238E27FC236}">
                <a16:creationId xmlns:a16="http://schemas.microsoft.com/office/drawing/2014/main" id="{9B31B4A7-5925-270A-6F33-E04D18F2B4B4}"/>
              </a:ext>
            </a:extLst>
          </p:cNvPr>
          <p:cNvSpPr>
            <a:spLocks noGrp="1"/>
          </p:cNvSpPr>
          <p:nvPr>
            <p:ph idx="1"/>
          </p:nvPr>
        </p:nvSpPr>
        <p:spPr>
          <a:xfrm>
            <a:off x="4224528" y="1118182"/>
            <a:ext cx="6766560" cy="5385669"/>
          </a:xfrm>
        </p:spPr>
        <p:txBody>
          <a:bodyPr vert="horz" lIns="91440" tIns="45720" rIns="91440" bIns="45720" rtlCol="0" anchor="t">
            <a:noAutofit/>
          </a:bodyPr>
          <a:lstStyle/>
          <a:p>
            <a:endParaRPr lang="en-US" b="1" u="sng" dirty="0">
              <a:ea typeface="+mn-lt"/>
              <a:cs typeface="+mn-lt"/>
            </a:endParaRPr>
          </a:p>
          <a:p>
            <a:pPr marL="285750" indent="-285750">
              <a:buChar char="•"/>
            </a:pPr>
            <a:r>
              <a:rPr lang="en-US" dirty="0">
                <a:ea typeface="+mn-lt"/>
                <a:cs typeface="+mn-lt"/>
              </a:rPr>
              <a:t>On the day of the visit EIP staff will arrive at the host school at the arranged time.</a:t>
            </a:r>
          </a:p>
          <a:p>
            <a:pPr marL="285750" indent="-285750">
              <a:buChar char="•"/>
            </a:pPr>
            <a:r>
              <a:rPr lang="en-US" dirty="0">
                <a:ea typeface="+mn-lt"/>
                <a:cs typeface="+mn-lt"/>
              </a:rPr>
              <a:t> They will observe the child ideally working in a number of different scenarios and in a variety of tasks, in order to obtain an overview of the students' needs and strengths. </a:t>
            </a:r>
          </a:p>
          <a:p>
            <a:pPr marL="285750" indent="-285750">
              <a:buChar char="•"/>
            </a:pPr>
            <a:r>
              <a:rPr lang="en-US" dirty="0">
                <a:ea typeface="+mn-lt"/>
                <a:cs typeface="+mn-lt"/>
              </a:rPr>
              <a:t>The EIP staff may also want to spend some time with the staff who know the referred student best and share initial ideas and thoughts. </a:t>
            </a:r>
          </a:p>
          <a:p>
            <a:pPr marL="285750" indent="-285750">
              <a:buChar char="•"/>
            </a:pPr>
            <a:r>
              <a:rPr lang="en-US" dirty="0">
                <a:ea typeface="+mn-lt"/>
                <a:cs typeface="+mn-lt"/>
              </a:rPr>
              <a:t>On the day of the visit schools should have a copy of the following documents available to share with EIP staff, if they are relevant to the referred student. </a:t>
            </a:r>
          </a:p>
          <a:p>
            <a:r>
              <a:rPr lang="en-US" dirty="0">
                <a:ea typeface="+mn-lt"/>
                <a:cs typeface="+mn-lt"/>
              </a:rPr>
              <a:t>-EHCP</a:t>
            </a:r>
          </a:p>
          <a:p>
            <a:r>
              <a:rPr lang="en-US" dirty="0">
                <a:ea typeface="+mn-lt"/>
                <a:cs typeface="+mn-lt"/>
              </a:rPr>
              <a:t>-Current Individual Education Plan</a:t>
            </a:r>
          </a:p>
          <a:p>
            <a:r>
              <a:rPr lang="en-US" dirty="0">
                <a:ea typeface="+mn-lt"/>
                <a:cs typeface="+mn-lt"/>
              </a:rPr>
              <a:t>-Relevant medical information</a:t>
            </a:r>
          </a:p>
          <a:p>
            <a:r>
              <a:rPr lang="en-US" dirty="0">
                <a:ea typeface="+mn-lt"/>
                <a:cs typeface="+mn-lt"/>
              </a:rPr>
              <a:t>-Latest school report</a:t>
            </a:r>
          </a:p>
          <a:p>
            <a:r>
              <a:rPr lang="en-US" dirty="0">
                <a:ea typeface="+mn-lt"/>
                <a:cs typeface="+mn-lt"/>
              </a:rPr>
              <a:t>-PEP information</a:t>
            </a:r>
          </a:p>
          <a:p>
            <a:r>
              <a:rPr lang="en-US" dirty="0">
                <a:ea typeface="+mn-lt"/>
                <a:cs typeface="+mn-lt"/>
              </a:rPr>
              <a:t>-Details of TAF/ TAC/ Early Help meetings</a:t>
            </a:r>
          </a:p>
          <a:p>
            <a:r>
              <a:rPr lang="en-US" dirty="0">
                <a:ea typeface="+mn-lt"/>
                <a:cs typeface="+mn-lt"/>
              </a:rPr>
              <a:t>-Reports from other relevant services or professionals</a:t>
            </a:r>
          </a:p>
          <a:p>
            <a:r>
              <a:rPr lang="en-US" dirty="0">
                <a:ea typeface="+mn-lt"/>
                <a:cs typeface="+mn-lt"/>
              </a:rPr>
              <a:t>These documents should be uploaded to the student’s file in the Online Platform. </a:t>
            </a:r>
          </a:p>
          <a:p>
            <a:r>
              <a:rPr lang="en-US" dirty="0">
                <a:ea typeface="+mn-lt"/>
                <a:cs typeface="+mn-lt"/>
              </a:rPr>
              <a:t>Staff may also be able to offer solutions to some problems within the visit and direct staff to a range of resources to initiate immediate change. </a:t>
            </a:r>
          </a:p>
          <a:p>
            <a:endParaRPr lang="en-US" dirty="0">
              <a:ea typeface="+mn-lt"/>
              <a:cs typeface="+mn-lt"/>
            </a:endParaRPr>
          </a:p>
          <a:p>
            <a:endParaRPr lang="en-US" dirty="0">
              <a:cs typeface="Sabon Next LT"/>
            </a:endParaRPr>
          </a:p>
        </p:txBody>
      </p:sp>
      <p:sp>
        <p:nvSpPr>
          <p:cNvPr id="5" name="Slide Number Placeholder 4">
            <a:extLst>
              <a:ext uri="{FF2B5EF4-FFF2-40B4-BE49-F238E27FC236}">
                <a16:creationId xmlns:a16="http://schemas.microsoft.com/office/drawing/2014/main" id="{D450C451-AFFA-BACB-0EB1-E919D8F052F2}"/>
              </a:ext>
            </a:extLst>
          </p:cNvPr>
          <p:cNvSpPr>
            <a:spLocks noGrp="1"/>
          </p:cNvSpPr>
          <p:nvPr>
            <p:ph type="sldNum" sz="quarter" idx="12"/>
          </p:nvPr>
        </p:nvSpPr>
        <p:spPr/>
        <p:txBody>
          <a:bodyPr/>
          <a:lstStyle/>
          <a:p>
            <a:fld id="{48F63A3B-78C7-47BE-AE5E-E10140E04643}" type="slidenum">
              <a:rPr lang="en-US" dirty="0"/>
              <a:t>14</a:t>
            </a:fld>
            <a:endParaRPr lang="en-US" dirty="0"/>
          </a:p>
        </p:txBody>
      </p:sp>
    </p:spTree>
    <p:extLst>
      <p:ext uri="{BB962C8B-B14F-4D97-AF65-F5344CB8AC3E}">
        <p14:creationId xmlns:p14="http://schemas.microsoft.com/office/powerpoint/2010/main" val="19679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160A9-6CFB-E320-2989-05496174A7FE}"/>
              </a:ext>
            </a:extLst>
          </p:cNvPr>
          <p:cNvSpPr>
            <a:spLocks noGrp="1"/>
          </p:cNvSpPr>
          <p:nvPr>
            <p:ph type="title"/>
          </p:nvPr>
        </p:nvSpPr>
        <p:spPr>
          <a:xfrm>
            <a:off x="1499616" y="1901952"/>
            <a:ext cx="5693664" cy="768096"/>
          </a:xfrm>
        </p:spPr>
        <p:txBody>
          <a:bodyPr anchor="t">
            <a:normAutofit/>
          </a:bodyPr>
          <a:lstStyle/>
          <a:p>
            <a:pPr>
              <a:lnSpc>
                <a:spcPct val="90000"/>
              </a:lnSpc>
            </a:pPr>
            <a:r>
              <a:rPr lang="en-US" sz="2800"/>
              <a:t>Safeguarding and </a:t>
            </a:r>
            <a:r>
              <a:rPr lang="en-US" sz="2800" err="1"/>
              <a:t>gdpr</a:t>
            </a:r>
          </a:p>
        </p:txBody>
      </p:sp>
      <p:sp>
        <p:nvSpPr>
          <p:cNvPr id="3" name="Content Placeholder 2">
            <a:extLst>
              <a:ext uri="{FF2B5EF4-FFF2-40B4-BE49-F238E27FC236}">
                <a16:creationId xmlns:a16="http://schemas.microsoft.com/office/drawing/2014/main" id="{A1E671AD-D550-55AF-55A8-117A0B9393FD}"/>
              </a:ext>
            </a:extLst>
          </p:cNvPr>
          <p:cNvSpPr>
            <a:spLocks noGrp="1"/>
          </p:cNvSpPr>
          <p:nvPr>
            <p:ph idx="1"/>
          </p:nvPr>
        </p:nvSpPr>
        <p:spPr>
          <a:xfrm>
            <a:off x="1499616" y="2770632"/>
            <a:ext cx="5693664" cy="3122168"/>
          </a:xfrm>
        </p:spPr>
        <p:txBody>
          <a:bodyPr vert="horz" lIns="91440" tIns="45720" rIns="91440" bIns="45720" rtlCol="0">
            <a:normAutofit/>
          </a:bodyPr>
          <a:lstStyle/>
          <a:p>
            <a:pPr>
              <a:lnSpc>
                <a:spcPct val="140000"/>
              </a:lnSpc>
              <a:spcAft>
                <a:spcPts val="600"/>
              </a:spcAft>
            </a:pPr>
            <a:endParaRPr lang="en-US" sz="1700" b="1" u="sng"/>
          </a:p>
          <a:p>
            <a:pPr>
              <a:lnSpc>
                <a:spcPct val="140000"/>
              </a:lnSpc>
              <a:spcAft>
                <a:spcPts val="600"/>
              </a:spcAft>
            </a:pPr>
            <a:r>
              <a:rPr lang="en-US" sz="1700"/>
              <a:t>All EIP practitioners should be operating within both their own school’s Safeguarding Policy and that of the Host School. All practices would be in line with KCSIE framework. </a:t>
            </a:r>
          </a:p>
          <a:p>
            <a:pPr>
              <a:lnSpc>
                <a:spcPct val="140000"/>
              </a:lnSpc>
              <a:spcAft>
                <a:spcPts val="600"/>
              </a:spcAft>
            </a:pPr>
            <a:r>
              <a:rPr lang="en-US" sz="1700"/>
              <a:t>The EIP’s specific GDPR notice can be found in Appendix 9. </a:t>
            </a:r>
          </a:p>
          <a:p>
            <a:pPr>
              <a:lnSpc>
                <a:spcPct val="140000"/>
              </a:lnSpc>
              <a:spcAft>
                <a:spcPts val="600"/>
              </a:spcAft>
            </a:pPr>
            <a:endParaRPr lang="en-US" sz="1700"/>
          </a:p>
        </p:txBody>
      </p:sp>
      <p:sp>
        <p:nvSpPr>
          <p:cNvPr id="5" name="Slide Number Placeholder 4" hidden="1">
            <a:extLst>
              <a:ext uri="{FF2B5EF4-FFF2-40B4-BE49-F238E27FC236}">
                <a16:creationId xmlns:a16="http://schemas.microsoft.com/office/drawing/2014/main" id="{BF9703B8-49BA-9795-664F-60EC05D26C35}"/>
              </a:ext>
            </a:extLst>
          </p:cNvPr>
          <p:cNvSpPr>
            <a:spLocks noGrp="1"/>
          </p:cNvSpPr>
          <p:nvPr>
            <p:ph type="sldNum" sz="quarter" idx="4294967295"/>
          </p:nvPr>
        </p:nvSpPr>
        <p:spPr>
          <a:xfrm>
            <a:off x="10945368" y="457200"/>
            <a:ext cx="987552" cy="274320"/>
          </a:xfrm>
        </p:spPr>
        <p:txBody>
          <a:bodyPr/>
          <a:lstStyle/>
          <a:p>
            <a:pPr>
              <a:spcAft>
                <a:spcPts val="600"/>
              </a:spcAft>
            </a:pPr>
            <a:fld id="{48F63A3B-78C7-47BE-AE5E-E10140E04643}" type="slidenum">
              <a:rPr lang="en-US" dirty="0"/>
              <a:pPr>
                <a:spcAft>
                  <a:spcPts val="600"/>
                </a:spcAft>
              </a:pPr>
              <a:t>15</a:t>
            </a:fld>
            <a:endParaRPr lang="en-US"/>
          </a:p>
        </p:txBody>
      </p:sp>
    </p:spTree>
    <p:extLst>
      <p:ext uri="{BB962C8B-B14F-4D97-AF65-F5344CB8AC3E}">
        <p14:creationId xmlns:p14="http://schemas.microsoft.com/office/powerpoint/2010/main" val="3476258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516A-E90E-6C30-0428-C96D02634324}"/>
              </a:ext>
            </a:extLst>
          </p:cNvPr>
          <p:cNvSpPr>
            <a:spLocks noGrp="1"/>
          </p:cNvSpPr>
          <p:nvPr>
            <p:ph type="title"/>
          </p:nvPr>
        </p:nvSpPr>
        <p:spPr>
          <a:xfrm>
            <a:off x="4224528" y="585942"/>
            <a:ext cx="6766560" cy="862439"/>
          </a:xfrm>
        </p:spPr>
        <p:txBody>
          <a:bodyPr/>
          <a:lstStyle/>
          <a:p>
            <a:r>
              <a:rPr lang="en-US" sz="2800" dirty="0"/>
              <a:t>Reporting writing and resourcing</a:t>
            </a:r>
            <a:endParaRPr lang="en-US" dirty="0"/>
          </a:p>
        </p:txBody>
      </p:sp>
      <p:sp>
        <p:nvSpPr>
          <p:cNvPr id="3" name="Content Placeholder 2">
            <a:extLst>
              <a:ext uri="{FF2B5EF4-FFF2-40B4-BE49-F238E27FC236}">
                <a16:creationId xmlns:a16="http://schemas.microsoft.com/office/drawing/2014/main" id="{C133E952-164B-162A-8DF3-C3DC00E30769}"/>
              </a:ext>
            </a:extLst>
          </p:cNvPr>
          <p:cNvSpPr>
            <a:spLocks noGrp="1"/>
          </p:cNvSpPr>
          <p:nvPr>
            <p:ph idx="1"/>
          </p:nvPr>
        </p:nvSpPr>
        <p:spPr>
          <a:xfrm>
            <a:off x="4224528" y="1713267"/>
            <a:ext cx="6766560" cy="4210013"/>
          </a:xfrm>
        </p:spPr>
        <p:txBody>
          <a:bodyPr vert="horz" lIns="91440" tIns="45720" rIns="91440" bIns="45720" rtlCol="0" anchor="t">
            <a:noAutofit/>
          </a:bodyPr>
          <a:lstStyle/>
          <a:p>
            <a:pPr marL="285750" indent="-285750">
              <a:buFont typeface="Symbol"/>
              <a:buChar char="•"/>
            </a:pPr>
            <a:r>
              <a:rPr lang="en-US" dirty="0">
                <a:ea typeface="+mn-lt"/>
                <a:cs typeface="+mn-lt"/>
              </a:rPr>
              <a:t>Once the visits has concluded EIP staff will begin compiling a report regarding the referred student. This report will be emailed to the school within 10 working days of the school visit.  </a:t>
            </a:r>
          </a:p>
          <a:p>
            <a:pPr marL="285750" indent="-285750">
              <a:buFont typeface="Symbol"/>
              <a:buChar char="•"/>
            </a:pPr>
            <a:r>
              <a:rPr lang="en-US" dirty="0">
                <a:ea typeface="+mn-lt"/>
                <a:cs typeface="+mn-lt"/>
              </a:rPr>
              <a:t>This report will be informed by:</a:t>
            </a:r>
          </a:p>
          <a:p>
            <a:r>
              <a:rPr lang="en-US" dirty="0">
                <a:ea typeface="+mn-lt"/>
                <a:cs typeface="+mn-lt"/>
              </a:rPr>
              <a:t>           - Initial Online meeting</a:t>
            </a:r>
          </a:p>
          <a:p>
            <a:r>
              <a:rPr lang="en-US" dirty="0">
                <a:ea typeface="+mn-lt"/>
                <a:cs typeface="+mn-lt"/>
              </a:rPr>
              <a:t>           - School visit / Observation and discussions</a:t>
            </a:r>
          </a:p>
          <a:p>
            <a:r>
              <a:rPr lang="en-US" dirty="0">
                <a:ea typeface="+mn-lt"/>
                <a:cs typeface="+mn-lt"/>
              </a:rPr>
              <a:t>           - Supporting evidence provided by the host school</a:t>
            </a:r>
          </a:p>
          <a:p>
            <a:pPr marL="285750" indent="-285750">
              <a:buFont typeface="Symbol"/>
              <a:buChar char="•"/>
            </a:pPr>
            <a:r>
              <a:rPr lang="en-US" dirty="0">
                <a:ea typeface="+mn-lt"/>
                <a:cs typeface="+mn-lt"/>
              </a:rPr>
              <a:t>The report will allocate the most appropriate member of EIP staff to support the school going forward. </a:t>
            </a:r>
          </a:p>
          <a:p>
            <a:pPr marL="285750" indent="-285750">
              <a:buFont typeface="Symbol"/>
              <a:buChar char="•"/>
            </a:pPr>
            <a:r>
              <a:rPr lang="en-US" dirty="0">
                <a:ea typeface="+mn-lt"/>
                <a:cs typeface="+mn-lt"/>
              </a:rPr>
              <a:t>EIP staff will draft a new IEP for the duration of the </a:t>
            </a:r>
            <a:r>
              <a:rPr lang="en-US" dirty="0" err="1">
                <a:ea typeface="+mn-lt"/>
                <a:cs typeface="+mn-lt"/>
              </a:rPr>
              <a:t>programme</a:t>
            </a:r>
            <a:r>
              <a:rPr lang="en-US" dirty="0">
                <a:ea typeface="+mn-lt"/>
                <a:cs typeface="+mn-lt"/>
              </a:rPr>
              <a:t> based on established need. This IEP will be uploaded to  SOLAR. A SOLAR log in will be set up for host school staff and the login procedure will be explained within the email accompanying the student report.</a:t>
            </a:r>
          </a:p>
          <a:p>
            <a:pPr marL="285750" indent="-285750">
              <a:buFont typeface="Symbol"/>
              <a:buChar char="•"/>
            </a:pPr>
            <a:r>
              <a:rPr lang="en-US" dirty="0">
                <a:ea typeface="+mn-lt"/>
                <a:cs typeface="+mn-lt"/>
              </a:rPr>
              <a:t>Host school staff will also be signposted to other aspects of SOLAR which may be relevant including </a:t>
            </a:r>
            <a:r>
              <a:rPr lang="en-US" b="1" i="1" dirty="0" err="1">
                <a:ea typeface="+mn-lt"/>
                <a:cs typeface="+mn-lt"/>
              </a:rPr>
              <a:t>Behaviour</a:t>
            </a:r>
            <a:r>
              <a:rPr lang="en-US" b="1" i="1" dirty="0">
                <a:ea typeface="+mn-lt"/>
                <a:cs typeface="+mn-lt"/>
              </a:rPr>
              <a:t> Incidents reports</a:t>
            </a:r>
            <a:r>
              <a:rPr lang="en-US" dirty="0">
                <a:ea typeface="+mn-lt"/>
                <a:cs typeface="+mn-lt"/>
              </a:rPr>
              <a:t> and </a:t>
            </a:r>
            <a:r>
              <a:rPr lang="en-US" b="1" i="1" dirty="0">
                <a:ea typeface="+mn-lt"/>
                <a:cs typeface="+mn-lt"/>
              </a:rPr>
              <a:t>Assessment Trackers.</a:t>
            </a:r>
            <a:endParaRPr lang="en-US" dirty="0">
              <a:ea typeface="+mn-lt"/>
              <a:cs typeface="+mn-lt"/>
            </a:endParaRPr>
          </a:p>
          <a:p>
            <a:endParaRPr lang="en-US" dirty="0">
              <a:cs typeface="Sabon Next LT"/>
            </a:endParaRPr>
          </a:p>
        </p:txBody>
      </p:sp>
      <p:sp>
        <p:nvSpPr>
          <p:cNvPr id="5" name="Slide Number Placeholder 4">
            <a:extLst>
              <a:ext uri="{FF2B5EF4-FFF2-40B4-BE49-F238E27FC236}">
                <a16:creationId xmlns:a16="http://schemas.microsoft.com/office/drawing/2014/main" id="{4477139B-4370-EAFB-381C-872FC6E507E6}"/>
              </a:ext>
            </a:extLst>
          </p:cNvPr>
          <p:cNvSpPr>
            <a:spLocks noGrp="1"/>
          </p:cNvSpPr>
          <p:nvPr>
            <p:ph type="sldNum" sz="quarter" idx="12"/>
          </p:nvPr>
        </p:nvSpPr>
        <p:spPr/>
        <p:txBody>
          <a:bodyPr/>
          <a:lstStyle/>
          <a:p>
            <a:fld id="{48F63A3B-78C7-47BE-AE5E-E10140E04643}" type="slidenum">
              <a:rPr lang="en-US" dirty="0"/>
              <a:t>16</a:t>
            </a:fld>
            <a:endParaRPr lang="en-US" dirty="0"/>
          </a:p>
        </p:txBody>
      </p:sp>
    </p:spTree>
    <p:extLst>
      <p:ext uri="{BB962C8B-B14F-4D97-AF65-F5344CB8AC3E}">
        <p14:creationId xmlns:p14="http://schemas.microsoft.com/office/powerpoint/2010/main" val="14538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C57F-86DE-4790-7D57-76E5269275CA}"/>
              </a:ext>
            </a:extLst>
          </p:cNvPr>
          <p:cNvSpPr>
            <a:spLocks noGrp="1"/>
          </p:cNvSpPr>
          <p:nvPr>
            <p:ph type="title"/>
          </p:nvPr>
        </p:nvSpPr>
        <p:spPr>
          <a:xfrm>
            <a:off x="4224528" y="341265"/>
            <a:ext cx="6766560" cy="1624651"/>
          </a:xfrm>
        </p:spPr>
        <p:txBody>
          <a:bodyPr/>
          <a:lstStyle/>
          <a:p>
            <a:r>
              <a:rPr lang="en-US" dirty="0"/>
              <a:t>First stage review</a:t>
            </a:r>
          </a:p>
        </p:txBody>
      </p:sp>
      <p:sp>
        <p:nvSpPr>
          <p:cNvPr id="3" name="Content Placeholder 2">
            <a:extLst>
              <a:ext uri="{FF2B5EF4-FFF2-40B4-BE49-F238E27FC236}">
                <a16:creationId xmlns:a16="http://schemas.microsoft.com/office/drawing/2014/main" id="{F7F965A3-F222-1930-66BD-5EEE7DCA55C1}"/>
              </a:ext>
            </a:extLst>
          </p:cNvPr>
          <p:cNvSpPr>
            <a:spLocks noGrp="1"/>
          </p:cNvSpPr>
          <p:nvPr>
            <p:ph idx="1"/>
          </p:nvPr>
        </p:nvSpPr>
        <p:spPr>
          <a:xfrm>
            <a:off x="4224528" y="1954607"/>
            <a:ext cx="6766560" cy="3968673"/>
          </a:xfrm>
        </p:spPr>
        <p:txBody>
          <a:bodyPr vert="horz" lIns="91440" tIns="45720" rIns="91440" bIns="45720" rtlCol="0" anchor="t">
            <a:noAutofit/>
          </a:bodyPr>
          <a:lstStyle/>
          <a:p>
            <a:pPr marL="285750" indent="-285750">
              <a:buFont typeface="Symbol"/>
              <a:buChar char="•"/>
            </a:pPr>
            <a:r>
              <a:rPr lang="en-US" sz="2000" dirty="0">
                <a:ea typeface="+mn-lt"/>
                <a:cs typeface="+mn-lt"/>
              </a:rPr>
              <a:t> The EIP staff and the host school will arrange a date for an interim review 3 weeks after the report has been received. This should include progress towards agreed IEP targets as set on SOLAR which.  These can be conducted either online or in person, depending on the individual circumstances. Details of the review should be recorded on the record of support form and on the SOLAR IEP. </a:t>
            </a:r>
          </a:p>
          <a:p>
            <a:pPr marL="285750" indent="-285750">
              <a:buFont typeface="Symbol"/>
              <a:buChar char="•"/>
            </a:pPr>
            <a:r>
              <a:rPr lang="en-US" sz="2000" dirty="0">
                <a:ea typeface="+mn-lt"/>
                <a:cs typeface="+mn-lt"/>
              </a:rPr>
              <a:t>In the time between receiving the report and the first review the EIP staff will respond to email or phone contact from the host school. </a:t>
            </a:r>
          </a:p>
          <a:p>
            <a:pPr marL="285750" indent="-285750">
              <a:buFont typeface="Symbol"/>
              <a:buChar char="•"/>
            </a:pPr>
            <a:r>
              <a:rPr lang="en-US" sz="2000" dirty="0">
                <a:ea typeface="+mn-lt"/>
                <a:cs typeface="+mn-lt"/>
              </a:rPr>
              <a:t>Any support given during this time should be logged on the student’s Record of Support form (Appendix 4)</a:t>
            </a:r>
          </a:p>
          <a:p>
            <a:endParaRPr lang="en-US" dirty="0">
              <a:cs typeface="Sabon Next LT"/>
            </a:endParaRPr>
          </a:p>
        </p:txBody>
      </p:sp>
      <p:sp>
        <p:nvSpPr>
          <p:cNvPr id="5" name="Slide Number Placeholder 4">
            <a:extLst>
              <a:ext uri="{FF2B5EF4-FFF2-40B4-BE49-F238E27FC236}">
                <a16:creationId xmlns:a16="http://schemas.microsoft.com/office/drawing/2014/main" id="{5403E8AE-829C-2EA6-FD7A-D4529C695F7E}"/>
              </a:ext>
            </a:extLst>
          </p:cNvPr>
          <p:cNvSpPr>
            <a:spLocks noGrp="1"/>
          </p:cNvSpPr>
          <p:nvPr>
            <p:ph type="sldNum" sz="quarter" idx="12"/>
          </p:nvPr>
        </p:nvSpPr>
        <p:spPr/>
        <p:txBody>
          <a:bodyPr/>
          <a:lstStyle/>
          <a:p>
            <a:fld id="{48F63A3B-78C7-47BE-AE5E-E10140E04643}" type="slidenum">
              <a:rPr lang="en-US" dirty="0"/>
              <a:t>17</a:t>
            </a:fld>
            <a:endParaRPr lang="en-US" dirty="0"/>
          </a:p>
        </p:txBody>
      </p:sp>
    </p:spTree>
    <p:extLst>
      <p:ext uri="{BB962C8B-B14F-4D97-AF65-F5344CB8AC3E}">
        <p14:creationId xmlns:p14="http://schemas.microsoft.com/office/powerpoint/2010/main" val="411939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B106A-B7DA-AC42-E6F9-9704D83B3AFF}"/>
              </a:ext>
            </a:extLst>
          </p:cNvPr>
          <p:cNvSpPr>
            <a:spLocks noGrp="1"/>
          </p:cNvSpPr>
          <p:nvPr>
            <p:ph type="title"/>
          </p:nvPr>
        </p:nvSpPr>
        <p:spPr>
          <a:xfrm>
            <a:off x="4224528" y="530375"/>
            <a:ext cx="6766560" cy="957205"/>
          </a:xfrm>
        </p:spPr>
        <p:txBody>
          <a:bodyPr/>
          <a:lstStyle/>
          <a:p>
            <a:r>
              <a:rPr lang="en-US" dirty="0"/>
              <a:t>SECOND review</a:t>
            </a:r>
          </a:p>
        </p:txBody>
      </p:sp>
      <p:sp>
        <p:nvSpPr>
          <p:cNvPr id="3" name="Content Placeholder 2">
            <a:extLst>
              <a:ext uri="{FF2B5EF4-FFF2-40B4-BE49-F238E27FC236}">
                <a16:creationId xmlns:a16="http://schemas.microsoft.com/office/drawing/2014/main" id="{20A0D55E-3F88-9FCE-5E15-CBF123A65048}"/>
              </a:ext>
            </a:extLst>
          </p:cNvPr>
          <p:cNvSpPr>
            <a:spLocks noGrp="1"/>
          </p:cNvSpPr>
          <p:nvPr>
            <p:ph idx="1"/>
          </p:nvPr>
        </p:nvSpPr>
        <p:spPr>
          <a:xfrm>
            <a:off x="4224528" y="1676504"/>
            <a:ext cx="6766560" cy="4246776"/>
          </a:xfrm>
        </p:spPr>
        <p:txBody>
          <a:bodyPr vert="horz" lIns="91440" tIns="45720" rIns="91440" bIns="45720" rtlCol="0" anchor="t">
            <a:noAutofit/>
          </a:bodyPr>
          <a:lstStyle/>
          <a:p>
            <a:pPr marL="285750" indent="-285750">
              <a:buFont typeface="Symbol"/>
              <a:buChar char="•"/>
            </a:pPr>
            <a:r>
              <a:rPr lang="en-US" sz="2400" dirty="0">
                <a:ea typeface="+mn-lt"/>
                <a:cs typeface="+mn-lt"/>
              </a:rPr>
              <a:t>There should be a further and potentially final review of the IEP and general progress 6 weeks after the report is received. Details of the review should be recorded on the record of support form and on the SOLAR IEP.</a:t>
            </a:r>
          </a:p>
          <a:p>
            <a:pPr marL="285750" indent="-285750">
              <a:buFont typeface="Symbol"/>
              <a:buChar char="•"/>
            </a:pPr>
            <a:r>
              <a:rPr lang="en-US" sz="2400" dirty="0">
                <a:ea typeface="+mn-lt"/>
                <a:cs typeface="+mn-lt"/>
              </a:rPr>
              <a:t>At this review a decision should be made to close support or refer back to EIP decision making panel.</a:t>
            </a:r>
          </a:p>
          <a:p>
            <a:pPr marL="285750" indent="-285750">
              <a:buFont typeface="Symbol"/>
              <a:buChar char="•"/>
            </a:pPr>
            <a:r>
              <a:rPr lang="en-US" sz="2400" dirty="0">
                <a:ea typeface="+mn-lt"/>
                <a:cs typeface="+mn-lt"/>
              </a:rPr>
              <a:t>When support comes to an end schools will be asked to complete an evaluation form. </a:t>
            </a:r>
          </a:p>
          <a:p>
            <a:endParaRPr lang="en-US" dirty="0">
              <a:cs typeface="Sabon Next LT"/>
            </a:endParaRPr>
          </a:p>
        </p:txBody>
      </p:sp>
      <p:sp>
        <p:nvSpPr>
          <p:cNvPr id="5" name="Slide Number Placeholder 4">
            <a:extLst>
              <a:ext uri="{FF2B5EF4-FFF2-40B4-BE49-F238E27FC236}">
                <a16:creationId xmlns:a16="http://schemas.microsoft.com/office/drawing/2014/main" id="{2FBD3B63-DC0A-96DA-A36A-E6513C73C208}"/>
              </a:ext>
            </a:extLst>
          </p:cNvPr>
          <p:cNvSpPr>
            <a:spLocks noGrp="1"/>
          </p:cNvSpPr>
          <p:nvPr>
            <p:ph type="sldNum" sz="quarter" idx="12"/>
          </p:nvPr>
        </p:nvSpPr>
        <p:spPr/>
        <p:txBody>
          <a:bodyPr/>
          <a:lstStyle/>
          <a:p>
            <a:fld id="{48F63A3B-78C7-47BE-AE5E-E10140E04643}" type="slidenum">
              <a:rPr lang="en-US" dirty="0"/>
              <a:t>18</a:t>
            </a:fld>
            <a:endParaRPr lang="en-US" dirty="0"/>
          </a:p>
        </p:txBody>
      </p:sp>
    </p:spTree>
    <p:extLst>
      <p:ext uri="{BB962C8B-B14F-4D97-AF65-F5344CB8AC3E}">
        <p14:creationId xmlns:p14="http://schemas.microsoft.com/office/powerpoint/2010/main" val="314726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D8E91-0CC6-9130-AD1B-D42D2B65D8DA}"/>
              </a:ext>
            </a:extLst>
          </p:cNvPr>
          <p:cNvSpPr>
            <a:spLocks noGrp="1"/>
          </p:cNvSpPr>
          <p:nvPr>
            <p:ph type="title"/>
          </p:nvPr>
        </p:nvSpPr>
        <p:spPr>
          <a:xfrm>
            <a:off x="4224528" y="274521"/>
            <a:ext cx="6766560" cy="901585"/>
          </a:xfrm>
        </p:spPr>
        <p:txBody>
          <a:bodyPr/>
          <a:lstStyle/>
          <a:p>
            <a:r>
              <a:rPr lang="en-US" sz="2800" dirty="0"/>
              <a:t>Further possible </a:t>
            </a:r>
            <a:r>
              <a:rPr lang="en-US" sz="2800" dirty="0" err="1"/>
              <a:t>eip</a:t>
            </a:r>
            <a:r>
              <a:rPr lang="en-US" sz="2800" dirty="0"/>
              <a:t> school actions</a:t>
            </a:r>
          </a:p>
        </p:txBody>
      </p:sp>
      <p:sp>
        <p:nvSpPr>
          <p:cNvPr id="3" name="Content Placeholder 2">
            <a:extLst>
              <a:ext uri="{FF2B5EF4-FFF2-40B4-BE49-F238E27FC236}">
                <a16:creationId xmlns:a16="http://schemas.microsoft.com/office/drawing/2014/main" id="{18676757-4D49-2E95-8B82-7D3EE6959B0B}"/>
              </a:ext>
            </a:extLst>
          </p:cNvPr>
          <p:cNvSpPr>
            <a:spLocks noGrp="1"/>
          </p:cNvSpPr>
          <p:nvPr>
            <p:ph idx="1"/>
          </p:nvPr>
        </p:nvSpPr>
        <p:spPr>
          <a:xfrm>
            <a:off x="4224528" y="1064680"/>
            <a:ext cx="6766560" cy="5136702"/>
          </a:xfrm>
        </p:spPr>
        <p:txBody>
          <a:bodyPr vert="horz" lIns="91440" tIns="45720" rIns="91440" bIns="45720" rtlCol="0" anchor="t">
            <a:noAutofit/>
          </a:bodyPr>
          <a:lstStyle/>
          <a:p>
            <a:endParaRPr lang="en-US" b="1" u="sng" dirty="0">
              <a:ea typeface="+mn-lt"/>
              <a:cs typeface="+mn-lt"/>
            </a:endParaRPr>
          </a:p>
          <a:p>
            <a:r>
              <a:rPr lang="en-US" sz="1600" dirty="0">
                <a:ea typeface="+mn-lt"/>
                <a:cs typeface="+mn-lt"/>
              </a:rPr>
              <a:t>In addition to the agreed and standard interventions listed above EIP staff may also offer the following support:</a:t>
            </a:r>
          </a:p>
          <a:p>
            <a:endParaRPr lang="en-US" sz="1600" dirty="0">
              <a:ea typeface="+mn-lt"/>
              <a:cs typeface="+mn-lt"/>
            </a:endParaRPr>
          </a:p>
          <a:p>
            <a:pPr marL="285750" indent="-285750">
              <a:buFont typeface="Symbol"/>
              <a:buChar char="•"/>
            </a:pPr>
            <a:r>
              <a:rPr lang="en-US" sz="1600" b="1" dirty="0">
                <a:ea typeface="+mn-lt"/>
                <a:cs typeface="+mn-lt"/>
              </a:rPr>
              <a:t>Supplying resources (physically or electronically). Records of these should be uploaded to student file. </a:t>
            </a:r>
            <a:endParaRPr lang="en-US" sz="1600" dirty="0">
              <a:ea typeface="+mn-lt"/>
              <a:cs typeface="+mn-lt"/>
            </a:endParaRPr>
          </a:p>
          <a:p>
            <a:pPr marL="285750" indent="-285750">
              <a:buFont typeface="Symbol"/>
              <a:buChar char="•"/>
            </a:pPr>
            <a:r>
              <a:rPr lang="en-US" sz="1600" b="1" dirty="0">
                <a:ea typeface="+mn-lt"/>
                <a:cs typeface="+mn-lt"/>
              </a:rPr>
              <a:t>Signpost to </a:t>
            </a:r>
            <a:r>
              <a:rPr lang="en-US" sz="1600" b="1" dirty="0" err="1">
                <a:ea typeface="+mn-lt"/>
                <a:cs typeface="+mn-lt"/>
              </a:rPr>
              <a:t>Symwriter</a:t>
            </a:r>
            <a:r>
              <a:rPr lang="en-US" sz="1600" b="1" dirty="0">
                <a:ea typeface="+mn-lt"/>
                <a:cs typeface="+mn-lt"/>
              </a:rPr>
              <a:t> or a similar package to make visual supports</a:t>
            </a:r>
            <a:endParaRPr lang="en-US" sz="1600" dirty="0">
              <a:ea typeface="+mn-lt"/>
              <a:cs typeface="+mn-lt"/>
            </a:endParaRPr>
          </a:p>
          <a:p>
            <a:pPr marL="285750" indent="-285750">
              <a:buFont typeface="Symbol"/>
              <a:buChar char="•"/>
            </a:pPr>
            <a:r>
              <a:rPr lang="en-US" sz="1600" b="1" dirty="0">
                <a:ea typeface="+mn-lt"/>
                <a:cs typeface="+mn-lt"/>
              </a:rPr>
              <a:t>Write or adapt Positive </a:t>
            </a:r>
            <a:r>
              <a:rPr lang="en-US" sz="1600" b="1" dirty="0" err="1">
                <a:ea typeface="+mn-lt"/>
                <a:cs typeface="+mn-lt"/>
              </a:rPr>
              <a:t>Behaviour</a:t>
            </a:r>
            <a:r>
              <a:rPr lang="en-US" sz="1600" b="1" dirty="0">
                <a:ea typeface="+mn-lt"/>
                <a:cs typeface="+mn-lt"/>
              </a:rPr>
              <a:t> Support plans (See appendix 6) . This should be uploaded to student file </a:t>
            </a:r>
            <a:endParaRPr lang="en-US" sz="1600" dirty="0">
              <a:ea typeface="+mn-lt"/>
              <a:cs typeface="+mn-lt"/>
            </a:endParaRPr>
          </a:p>
          <a:p>
            <a:pPr marL="285750" indent="-285750">
              <a:buFont typeface="Symbol"/>
              <a:buChar char="•"/>
            </a:pPr>
            <a:r>
              <a:rPr lang="en-US" sz="1600" b="1" dirty="0">
                <a:ea typeface="+mn-lt"/>
                <a:cs typeface="+mn-lt"/>
              </a:rPr>
              <a:t>Undertake </a:t>
            </a:r>
            <a:r>
              <a:rPr lang="en-US" sz="1600" b="1" dirty="0" err="1">
                <a:ea typeface="+mn-lt"/>
                <a:cs typeface="+mn-lt"/>
              </a:rPr>
              <a:t>behaviour</a:t>
            </a:r>
            <a:r>
              <a:rPr lang="en-US" sz="1600" b="1" dirty="0">
                <a:ea typeface="+mn-lt"/>
                <a:cs typeface="+mn-lt"/>
              </a:rPr>
              <a:t> analysis based on </a:t>
            </a:r>
            <a:r>
              <a:rPr lang="en-US" sz="1600" b="1" dirty="0" err="1">
                <a:ea typeface="+mn-lt"/>
                <a:cs typeface="+mn-lt"/>
              </a:rPr>
              <a:t>behaviour</a:t>
            </a:r>
            <a:r>
              <a:rPr lang="en-US" sz="1600" b="1" dirty="0">
                <a:ea typeface="+mn-lt"/>
                <a:cs typeface="+mn-lt"/>
              </a:rPr>
              <a:t> incidents recorded on SOLAR. (See appendix 7). This should be uploaded to student file</a:t>
            </a:r>
            <a:endParaRPr lang="en-US" sz="1600" dirty="0">
              <a:ea typeface="+mn-lt"/>
              <a:cs typeface="+mn-lt"/>
            </a:endParaRPr>
          </a:p>
          <a:p>
            <a:pPr marL="285750" indent="-285750">
              <a:buFont typeface="Symbol"/>
              <a:buChar char="•"/>
            </a:pPr>
            <a:r>
              <a:rPr lang="en-US" sz="1600" b="1" dirty="0">
                <a:ea typeface="+mn-lt"/>
                <a:cs typeface="+mn-lt"/>
              </a:rPr>
              <a:t>Signpost to external agencies / further support</a:t>
            </a:r>
            <a:endParaRPr lang="en-US" sz="1600" dirty="0">
              <a:ea typeface="+mn-lt"/>
              <a:cs typeface="+mn-lt"/>
            </a:endParaRPr>
          </a:p>
          <a:p>
            <a:pPr marL="285750" indent="-285750">
              <a:buFont typeface="Symbol"/>
              <a:buChar char="•"/>
            </a:pPr>
            <a:r>
              <a:rPr lang="en-US" sz="1600" b="1" dirty="0">
                <a:ea typeface="+mn-lt"/>
                <a:cs typeface="+mn-lt"/>
              </a:rPr>
              <a:t>Welcome staff from host school in to EIP school to observe relevant practice and implementation of identified strategies </a:t>
            </a:r>
            <a:endParaRPr lang="en-US" sz="1600" dirty="0">
              <a:ea typeface="+mn-lt"/>
              <a:cs typeface="+mn-lt"/>
            </a:endParaRPr>
          </a:p>
          <a:p>
            <a:pPr marL="285750" indent="-285750">
              <a:buFont typeface="Symbol"/>
              <a:buChar char="•"/>
            </a:pPr>
            <a:r>
              <a:rPr lang="en-US" sz="1600" b="1" dirty="0">
                <a:ea typeface="+mn-lt"/>
                <a:cs typeface="+mn-lt"/>
              </a:rPr>
              <a:t>Offer CPD sessions where appropriate </a:t>
            </a:r>
            <a:endParaRPr lang="en-US" sz="1600" dirty="0">
              <a:ea typeface="+mn-lt"/>
              <a:cs typeface="+mn-lt"/>
            </a:endParaRPr>
          </a:p>
          <a:p>
            <a:pPr marL="285750" indent="-285750">
              <a:buFont typeface="Symbol"/>
              <a:buChar char="•"/>
            </a:pPr>
            <a:r>
              <a:rPr lang="en-US" sz="1600" b="1" dirty="0">
                <a:ea typeface="+mn-lt"/>
                <a:cs typeface="+mn-lt"/>
              </a:rPr>
              <a:t>Attend EHCP review / Early Help meetings </a:t>
            </a:r>
            <a:r>
              <a:rPr lang="en-US" sz="1600" b="1" dirty="0" err="1">
                <a:ea typeface="+mn-lt"/>
                <a:cs typeface="+mn-lt"/>
              </a:rPr>
              <a:t>etc</a:t>
            </a:r>
            <a:r>
              <a:rPr lang="en-US" sz="1600" b="1" dirty="0">
                <a:ea typeface="+mn-lt"/>
                <a:cs typeface="+mn-lt"/>
              </a:rPr>
              <a:t> if appropriate. </a:t>
            </a:r>
            <a:endParaRPr lang="en-US" sz="1600" dirty="0">
              <a:ea typeface="+mn-lt"/>
              <a:cs typeface="+mn-lt"/>
            </a:endParaRPr>
          </a:p>
          <a:p>
            <a:r>
              <a:rPr lang="en-US" sz="1600" b="1" i="1" dirty="0">
                <a:ea typeface="+mn-lt"/>
                <a:cs typeface="+mn-lt"/>
              </a:rPr>
              <a:t>All support offered should be recorded on Record of Support Given Document in the student’s online file. </a:t>
            </a:r>
            <a:endParaRPr lang="en-US" sz="1600" i="1" dirty="0">
              <a:ea typeface="+mn-lt"/>
              <a:cs typeface="+mn-lt"/>
            </a:endParaRPr>
          </a:p>
          <a:p>
            <a:endParaRPr lang="en-US" dirty="0">
              <a:cs typeface="Sabon Next LT"/>
            </a:endParaRPr>
          </a:p>
        </p:txBody>
      </p:sp>
      <p:sp>
        <p:nvSpPr>
          <p:cNvPr id="5" name="Slide Number Placeholder 4">
            <a:extLst>
              <a:ext uri="{FF2B5EF4-FFF2-40B4-BE49-F238E27FC236}">
                <a16:creationId xmlns:a16="http://schemas.microsoft.com/office/drawing/2014/main" id="{91F376B9-7BCC-EB84-74DC-37D312E10ACC}"/>
              </a:ext>
            </a:extLst>
          </p:cNvPr>
          <p:cNvSpPr>
            <a:spLocks noGrp="1"/>
          </p:cNvSpPr>
          <p:nvPr>
            <p:ph type="sldNum" sz="quarter" idx="12"/>
          </p:nvPr>
        </p:nvSpPr>
        <p:spPr/>
        <p:txBody>
          <a:bodyPr/>
          <a:lstStyle/>
          <a:p>
            <a:fld id="{48F63A3B-78C7-47BE-AE5E-E10140E04643}" type="slidenum">
              <a:rPr lang="en-US" dirty="0"/>
              <a:t>19</a:t>
            </a:fld>
            <a:endParaRPr lang="en-US" dirty="0"/>
          </a:p>
        </p:txBody>
      </p:sp>
    </p:spTree>
    <p:extLst>
      <p:ext uri="{BB962C8B-B14F-4D97-AF65-F5344CB8AC3E}">
        <p14:creationId xmlns:p14="http://schemas.microsoft.com/office/powerpoint/2010/main" val="420691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462571"/>
            <a:ext cx="6766560" cy="797124"/>
          </a:xfrm>
        </p:spPr>
        <p:txBody>
          <a:bodyPr/>
          <a:lstStyle/>
          <a:p>
            <a:r>
              <a:rPr lang="en-US" sz="1800" u="sng" dirty="0">
                <a:ea typeface="+mj-lt"/>
                <a:cs typeface="+mj-lt"/>
              </a:rPr>
              <a:t>Background and Context to the Current Early Intervention Project (E.I.P)</a:t>
            </a:r>
            <a:r>
              <a:rPr lang="en-US" dirty="0">
                <a:ea typeface="+mj-lt"/>
                <a:cs typeface="+mj-lt"/>
              </a:rPr>
              <a:t> </a:t>
            </a:r>
            <a:endParaRPr lang="en-US" dirty="0"/>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992299" y="1205266"/>
            <a:ext cx="6766560" cy="4732528"/>
          </a:xfrm>
        </p:spPr>
        <p:txBody>
          <a:bodyPr vert="horz" lIns="91440" tIns="45720" rIns="91440" bIns="45720" rtlCol="0" anchor="t">
            <a:noAutofit/>
          </a:bodyPr>
          <a:lstStyle/>
          <a:p>
            <a:endParaRPr lang="en-US" b="1" dirty="0">
              <a:ea typeface="+mn-lt"/>
              <a:cs typeface="+mn-lt"/>
            </a:endParaRPr>
          </a:p>
          <a:p>
            <a:pPr marL="285750" indent="-285750">
              <a:buChar char="•"/>
            </a:pPr>
            <a:r>
              <a:rPr lang="en-US" dirty="0">
                <a:ea typeface="+mn-lt"/>
                <a:cs typeface="+mn-lt"/>
              </a:rPr>
              <a:t>In 2019 Sandgate School received funding from Cumbria County Council to deliver a 12 week pilot scheme, supporting up to 28 students from across 8 Kendal Primary Partnership Schools.  </a:t>
            </a:r>
          </a:p>
          <a:p>
            <a:pPr marL="285750" indent="-285750">
              <a:buChar char="•"/>
            </a:pPr>
            <a:r>
              <a:rPr lang="en-US" dirty="0">
                <a:ea typeface="+mn-lt"/>
                <a:cs typeface="+mn-lt"/>
              </a:rPr>
              <a:t>The project was set up in response to evidence suggesting that the needs of students with SEND were not being consistently and effectively addressed within a range of mainstream settings. It was designed to support Cumbria County Council in their commitment to effective inclusion in mainstream settings by September 2020</a:t>
            </a:r>
          </a:p>
          <a:p>
            <a:pPr marL="285750" indent="-285750">
              <a:buChar char="•"/>
            </a:pPr>
            <a:r>
              <a:rPr lang="en-US" dirty="0">
                <a:ea typeface="+mn-lt"/>
                <a:cs typeface="+mn-lt"/>
              </a:rPr>
              <a:t>Following the success of the pilot scheme further funding was allocated and Sandgate School implemented a larger EIP project, supporting both KCP (Kendal Collaborative Partnership) and SLRP (South Lakes Rural Partnership) schools. </a:t>
            </a:r>
          </a:p>
          <a:p>
            <a:pPr marL="285750" indent="-285750">
              <a:buChar char="•"/>
            </a:pPr>
            <a:r>
              <a:rPr lang="en-US" dirty="0">
                <a:ea typeface="+mn-lt"/>
                <a:cs typeface="+mn-lt"/>
              </a:rPr>
              <a:t>The  COVID –19 pandemic the EIP evolved to support schools both with the delivery of Remote Learning and reintegration of SEND students back to full time schooling. This involved a dynamic approach and some key changes of practice for the EIP team. </a:t>
            </a:r>
          </a:p>
          <a:p>
            <a:pPr marL="285750" indent="-285750">
              <a:buChar char="•"/>
            </a:pPr>
            <a:r>
              <a:rPr lang="en-US" dirty="0">
                <a:ea typeface="+mn-lt"/>
                <a:cs typeface="+mn-lt"/>
              </a:rPr>
              <a:t>It is now proposed that the EIP should be rolled out across Cumbria by extending the already established and successful model to include delivery from other Special Schools within the county. The following document is designed to further outline and explain this established model and the vision for its extension. </a:t>
            </a:r>
          </a:p>
          <a:p>
            <a:endParaRPr lang="en-US" dirty="0">
              <a:cs typeface="Sabon Next LT"/>
            </a:endParaRP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979622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7600-42E7-37BE-8C32-B39FFD9423A1}"/>
              </a:ext>
            </a:extLst>
          </p:cNvPr>
          <p:cNvSpPr>
            <a:spLocks noGrp="1"/>
          </p:cNvSpPr>
          <p:nvPr>
            <p:ph type="title"/>
          </p:nvPr>
        </p:nvSpPr>
        <p:spPr>
          <a:xfrm>
            <a:off x="4224528" y="352318"/>
            <a:ext cx="6766560" cy="2116250"/>
          </a:xfrm>
        </p:spPr>
        <p:txBody>
          <a:bodyPr/>
          <a:lstStyle/>
          <a:p>
            <a:r>
              <a:rPr lang="en-US" sz="3200" dirty="0">
                <a:ea typeface="+mj-lt"/>
                <a:cs typeface="+mj-lt"/>
              </a:rPr>
              <a:t>Actions of Host School Staff following a visit</a:t>
            </a:r>
            <a:endParaRPr lang="en-US" sz="3200" dirty="0"/>
          </a:p>
        </p:txBody>
      </p:sp>
      <p:sp>
        <p:nvSpPr>
          <p:cNvPr id="3" name="Content Placeholder 2">
            <a:extLst>
              <a:ext uri="{FF2B5EF4-FFF2-40B4-BE49-F238E27FC236}">
                <a16:creationId xmlns:a16="http://schemas.microsoft.com/office/drawing/2014/main" id="{52247EB1-9031-0606-F43D-283E5E8DC3B0}"/>
              </a:ext>
            </a:extLst>
          </p:cNvPr>
          <p:cNvSpPr>
            <a:spLocks noGrp="1"/>
          </p:cNvSpPr>
          <p:nvPr>
            <p:ph idx="1"/>
          </p:nvPr>
        </p:nvSpPr>
        <p:spPr>
          <a:xfrm>
            <a:off x="4224528" y="1884368"/>
            <a:ext cx="6766560" cy="4038912"/>
          </a:xfrm>
        </p:spPr>
        <p:txBody>
          <a:bodyPr vert="horz" lIns="91440" tIns="45720" rIns="91440" bIns="45720" rtlCol="0" anchor="t">
            <a:noAutofit/>
          </a:bodyPr>
          <a:lstStyle/>
          <a:p>
            <a:endParaRPr lang="en-US" b="1" u="sng" dirty="0">
              <a:ea typeface="+mn-lt"/>
              <a:cs typeface="+mn-lt"/>
            </a:endParaRPr>
          </a:p>
          <a:p>
            <a:r>
              <a:rPr lang="en-US" sz="2000" dirty="0">
                <a:ea typeface="+mn-lt"/>
                <a:cs typeface="+mn-lt"/>
              </a:rPr>
              <a:t>Host school staff will:</a:t>
            </a:r>
          </a:p>
          <a:p>
            <a:pPr marL="285750" indent="-285750">
              <a:buFont typeface="Symbol"/>
              <a:buChar char="•"/>
            </a:pPr>
            <a:r>
              <a:rPr lang="en-US" sz="2000" dirty="0">
                <a:ea typeface="+mn-lt"/>
                <a:cs typeface="+mn-lt"/>
              </a:rPr>
              <a:t>Commit to implementing actions/ teaching methods/ strategies suggested for agreed/ required period of time. </a:t>
            </a:r>
          </a:p>
          <a:p>
            <a:pPr marL="285750" indent="-285750">
              <a:buFont typeface="Symbol"/>
              <a:buChar char="•"/>
            </a:pPr>
            <a:r>
              <a:rPr lang="en-US" sz="2000" dirty="0">
                <a:ea typeface="+mn-lt"/>
                <a:cs typeface="+mn-lt"/>
              </a:rPr>
              <a:t>Upload progress onto the IEP via SOLAR at, or before each review meeting.</a:t>
            </a:r>
          </a:p>
          <a:p>
            <a:pPr marL="285750" indent="-285750">
              <a:buFont typeface="Symbol"/>
              <a:buChar char="•"/>
            </a:pPr>
            <a:r>
              <a:rPr lang="en-US" sz="2000" dirty="0">
                <a:ea typeface="+mn-lt"/>
                <a:cs typeface="+mn-lt"/>
              </a:rPr>
              <a:t>If identified as appropriate, enter any </a:t>
            </a:r>
            <a:r>
              <a:rPr lang="en-US" sz="2000" dirty="0" err="1">
                <a:ea typeface="+mn-lt"/>
                <a:cs typeface="+mn-lt"/>
              </a:rPr>
              <a:t>behaviour</a:t>
            </a:r>
            <a:r>
              <a:rPr lang="en-US" sz="2000" dirty="0">
                <a:ea typeface="+mn-lt"/>
                <a:cs typeface="+mn-lt"/>
              </a:rPr>
              <a:t> incidents onto SOLAR as they occur.</a:t>
            </a:r>
          </a:p>
          <a:p>
            <a:pPr marL="285750" indent="-285750">
              <a:buFont typeface="Symbol"/>
              <a:buChar char="•"/>
            </a:pPr>
            <a:r>
              <a:rPr lang="en-US" sz="2000" dirty="0">
                <a:ea typeface="+mn-lt"/>
                <a:cs typeface="+mn-lt"/>
              </a:rPr>
              <a:t>Following Positive </a:t>
            </a:r>
            <a:r>
              <a:rPr lang="en-US" sz="2000" dirty="0" err="1">
                <a:ea typeface="+mn-lt"/>
                <a:cs typeface="+mn-lt"/>
              </a:rPr>
              <a:t>Behaviour</a:t>
            </a:r>
            <a:r>
              <a:rPr lang="en-US" sz="2000" dirty="0">
                <a:ea typeface="+mn-lt"/>
                <a:cs typeface="+mn-lt"/>
              </a:rPr>
              <a:t> Support Plans written in </a:t>
            </a:r>
            <a:r>
              <a:rPr lang="en-US" sz="2000" dirty="0" err="1">
                <a:ea typeface="+mn-lt"/>
                <a:cs typeface="+mn-lt"/>
              </a:rPr>
              <a:t>conjuction</a:t>
            </a:r>
            <a:r>
              <a:rPr lang="en-US" sz="2000" dirty="0">
                <a:ea typeface="+mn-lt"/>
                <a:cs typeface="+mn-lt"/>
              </a:rPr>
              <a:t> with EIP staff. </a:t>
            </a:r>
          </a:p>
          <a:p>
            <a:pPr marL="285750" indent="-285750">
              <a:buFont typeface="Symbol"/>
              <a:buChar char="•"/>
            </a:pPr>
            <a:r>
              <a:rPr lang="en-US" sz="2000" dirty="0">
                <a:ea typeface="+mn-lt"/>
                <a:cs typeface="+mn-lt"/>
              </a:rPr>
              <a:t>Be able to contact the EIP team via email.</a:t>
            </a:r>
          </a:p>
          <a:p>
            <a:endParaRPr lang="en-US" sz="2000" dirty="0">
              <a:cs typeface="Sabon Next LT"/>
            </a:endParaRPr>
          </a:p>
        </p:txBody>
      </p:sp>
      <p:sp>
        <p:nvSpPr>
          <p:cNvPr id="5" name="Slide Number Placeholder 4">
            <a:extLst>
              <a:ext uri="{FF2B5EF4-FFF2-40B4-BE49-F238E27FC236}">
                <a16:creationId xmlns:a16="http://schemas.microsoft.com/office/drawing/2014/main" id="{3F7F2209-2E83-1AFC-01C0-96565D90C38B}"/>
              </a:ext>
            </a:extLst>
          </p:cNvPr>
          <p:cNvSpPr>
            <a:spLocks noGrp="1"/>
          </p:cNvSpPr>
          <p:nvPr>
            <p:ph type="sldNum" sz="quarter" idx="12"/>
          </p:nvPr>
        </p:nvSpPr>
        <p:spPr/>
        <p:txBody>
          <a:bodyPr/>
          <a:lstStyle/>
          <a:p>
            <a:fld id="{48F63A3B-78C7-47BE-AE5E-E10140E04643}" type="slidenum">
              <a:rPr lang="en-US" dirty="0"/>
              <a:t>20</a:t>
            </a:fld>
            <a:endParaRPr lang="en-US" dirty="0"/>
          </a:p>
        </p:txBody>
      </p:sp>
    </p:spTree>
    <p:extLst>
      <p:ext uri="{BB962C8B-B14F-4D97-AF65-F5344CB8AC3E}">
        <p14:creationId xmlns:p14="http://schemas.microsoft.com/office/powerpoint/2010/main" val="129998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BC1F-7A02-4FE1-6825-4A5D36882B9F}"/>
              </a:ext>
            </a:extLst>
          </p:cNvPr>
          <p:cNvSpPr>
            <a:spLocks noGrp="1"/>
          </p:cNvSpPr>
          <p:nvPr>
            <p:ph type="title"/>
          </p:nvPr>
        </p:nvSpPr>
        <p:spPr>
          <a:xfrm>
            <a:off x="4224528" y="274164"/>
            <a:ext cx="6766560" cy="1051404"/>
          </a:xfrm>
        </p:spPr>
        <p:txBody>
          <a:bodyPr/>
          <a:lstStyle/>
          <a:p>
            <a:r>
              <a:rPr lang="en-US" u="sng" dirty="0">
                <a:ea typeface="+mj-lt"/>
                <a:cs typeface="+mj-lt"/>
              </a:rPr>
              <a:t>IEP Reviews </a:t>
            </a:r>
            <a:endParaRPr lang="en-US" dirty="0"/>
          </a:p>
        </p:txBody>
      </p:sp>
      <p:sp>
        <p:nvSpPr>
          <p:cNvPr id="3" name="Content Placeholder 2">
            <a:extLst>
              <a:ext uri="{FF2B5EF4-FFF2-40B4-BE49-F238E27FC236}">
                <a16:creationId xmlns:a16="http://schemas.microsoft.com/office/drawing/2014/main" id="{2A2D627D-3ADB-5973-50F4-4C3B3F94ADC5}"/>
              </a:ext>
            </a:extLst>
          </p:cNvPr>
          <p:cNvSpPr>
            <a:spLocks noGrp="1"/>
          </p:cNvSpPr>
          <p:nvPr>
            <p:ph idx="1"/>
          </p:nvPr>
        </p:nvSpPr>
        <p:spPr>
          <a:xfrm>
            <a:off x="4224528" y="1845291"/>
            <a:ext cx="6766560" cy="4077989"/>
          </a:xfrm>
        </p:spPr>
        <p:txBody>
          <a:bodyPr vert="horz" lIns="91440" tIns="45720" rIns="91440" bIns="45720" rtlCol="0" anchor="t">
            <a:noAutofit/>
          </a:bodyPr>
          <a:lstStyle/>
          <a:p>
            <a:endParaRPr lang="en-US" b="1" u="sng" dirty="0">
              <a:ea typeface="+mn-lt"/>
              <a:cs typeface="+mn-lt"/>
            </a:endParaRPr>
          </a:p>
          <a:p>
            <a:r>
              <a:rPr lang="en-US" sz="2000" dirty="0">
                <a:ea typeface="+mn-lt"/>
                <a:cs typeface="+mn-lt"/>
              </a:rPr>
              <a:t>At the time of delivering the initial report EIP staff should book in at two IEP review meetings. These should be at the 3 week and 6 week point. </a:t>
            </a:r>
          </a:p>
          <a:p>
            <a:r>
              <a:rPr lang="en-US" sz="2000" dirty="0">
                <a:ea typeface="+mn-lt"/>
                <a:cs typeface="+mn-lt"/>
              </a:rPr>
              <a:t>These meetings are crucial to the process as:</a:t>
            </a:r>
          </a:p>
          <a:p>
            <a:pPr marL="285750" indent="-285750">
              <a:buFont typeface="Symbol"/>
              <a:buChar char="•"/>
            </a:pPr>
            <a:r>
              <a:rPr lang="en-US" sz="2000" dirty="0">
                <a:ea typeface="+mn-lt"/>
                <a:cs typeface="+mn-lt"/>
              </a:rPr>
              <a:t>They monitor the progress made by students</a:t>
            </a:r>
          </a:p>
          <a:p>
            <a:pPr marL="285750" indent="-285750">
              <a:buFont typeface="Symbol"/>
              <a:buChar char="•"/>
            </a:pPr>
            <a:r>
              <a:rPr lang="en-US" sz="2000" dirty="0">
                <a:ea typeface="+mn-lt"/>
                <a:cs typeface="+mn-lt"/>
              </a:rPr>
              <a:t>They allow all staff to evaluate the effectiveness of the interventions made and make changes as necessary</a:t>
            </a:r>
          </a:p>
          <a:p>
            <a:pPr marL="285750" indent="-285750">
              <a:buFont typeface="Symbol"/>
              <a:buChar char="•"/>
            </a:pPr>
            <a:r>
              <a:rPr lang="en-US" sz="2000" dirty="0">
                <a:ea typeface="+mn-lt"/>
                <a:cs typeface="+mn-lt"/>
              </a:rPr>
              <a:t>Provide data on the effectiveness of the EIP as a whole and feed into review cycles. </a:t>
            </a:r>
          </a:p>
          <a:p>
            <a:r>
              <a:rPr lang="en-US" sz="2000" dirty="0">
                <a:ea typeface="+mn-lt"/>
                <a:cs typeface="+mn-lt"/>
              </a:rPr>
              <a:t>When a review takes place EIP and host staff should maintain, adjust or rewrite the review as appropriate. </a:t>
            </a:r>
          </a:p>
          <a:p>
            <a:endParaRPr lang="en-US" dirty="0">
              <a:cs typeface="Sabon Next LT"/>
            </a:endParaRPr>
          </a:p>
        </p:txBody>
      </p:sp>
      <p:sp>
        <p:nvSpPr>
          <p:cNvPr id="5" name="Slide Number Placeholder 4">
            <a:extLst>
              <a:ext uri="{FF2B5EF4-FFF2-40B4-BE49-F238E27FC236}">
                <a16:creationId xmlns:a16="http://schemas.microsoft.com/office/drawing/2014/main" id="{A62192BC-6CC1-069C-E31E-E825B466799A}"/>
              </a:ext>
            </a:extLst>
          </p:cNvPr>
          <p:cNvSpPr>
            <a:spLocks noGrp="1"/>
          </p:cNvSpPr>
          <p:nvPr>
            <p:ph type="sldNum" sz="quarter" idx="12"/>
          </p:nvPr>
        </p:nvSpPr>
        <p:spPr/>
        <p:txBody>
          <a:bodyPr/>
          <a:lstStyle/>
          <a:p>
            <a:fld id="{48F63A3B-78C7-47BE-AE5E-E10140E04643}" type="slidenum">
              <a:rPr lang="en-US" dirty="0"/>
              <a:t>21</a:t>
            </a:fld>
            <a:endParaRPr lang="en-US" dirty="0"/>
          </a:p>
        </p:txBody>
      </p:sp>
    </p:spTree>
    <p:extLst>
      <p:ext uri="{BB962C8B-B14F-4D97-AF65-F5344CB8AC3E}">
        <p14:creationId xmlns:p14="http://schemas.microsoft.com/office/powerpoint/2010/main" val="2091738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8A0E-4229-E2DD-8715-C2869C2C24C2}"/>
              </a:ext>
            </a:extLst>
          </p:cNvPr>
          <p:cNvSpPr>
            <a:spLocks noGrp="1"/>
          </p:cNvSpPr>
          <p:nvPr>
            <p:ph type="title"/>
          </p:nvPr>
        </p:nvSpPr>
        <p:spPr>
          <a:xfrm>
            <a:off x="4224528" y="288513"/>
            <a:ext cx="6766560" cy="2756439"/>
          </a:xfrm>
        </p:spPr>
        <p:txBody>
          <a:bodyPr/>
          <a:lstStyle/>
          <a:p>
            <a:r>
              <a:rPr lang="en-US" sz="3200" u="sng" dirty="0">
                <a:ea typeface="+mj-lt"/>
                <a:cs typeface="+mj-lt"/>
              </a:rPr>
              <a:t>When does the </a:t>
            </a:r>
            <a:r>
              <a:rPr lang="en-US" sz="3200" u="sng" dirty="0" err="1">
                <a:ea typeface="+mj-lt"/>
                <a:cs typeface="+mj-lt"/>
              </a:rPr>
              <a:t>programme</a:t>
            </a:r>
            <a:r>
              <a:rPr lang="en-US" sz="3200" u="sng" dirty="0">
                <a:ea typeface="+mj-lt"/>
                <a:cs typeface="+mj-lt"/>
              </a:rPr>
              <a:t> end?</a:t>
            </a:r>
            <a:endParaRPr lang="en-US" sz="3200" dirty="0"/>
          </a:p>
        </p:txBody>
      </p:sp>
      <p:sp>
        <p:nvSpPr>
          <p:cNvPr id="3" name="Content Placeholder 2">
            <a:extLst>
              <a:ext uri="{FF2B5EF4-FFF2-40B4-BE49-F238E27FC236}">
                <a16:creationId xmlns:a16="http://schemas.microsoft.com/office/drawing/2014/main" id="{11DBDEB3-0477-E978-3A45-C65E82302296}"/>
              </a:ext>
            </a:extLst>
          </p:cNvPr>
          <p:cNvSpPr>
            <a:spLocks noGrp="1"/>
          </p:cNvSpPr>
          <p:nvPr>
            <p:ph idx="1"/>
          </p:nvPr>
        </p:nvSpPr>
        <p:spPr>
          <a:xfrm>
            <a:off x="4224528" y="1722565"/>
            <a:ext cx="6766560" cy="4200715"/>
          </a:xfrm>
        </p:spPr>
        <p:txBody>
          <a:bodyPr vert="horz" lIns="91440" tIns="45720" rIns="91440" bIns="45720" rtlCol="0" anchor="t">
            <a:noAutofit/>
          </a:bodyPr>
          <a:lstStyle/>
          <a:p>
            <a:endParaRPr lang="en-US" b="1" u="sng" dirty="0">
              <a:ea typeface="+mn-lt"/>
              <a:cs typeface="+mn-lt"/>
            </a:endParaRPr>
          </a:p>
          <a:p>
            <a:r>
              <a:rPr lang="en-US" sz="2400" dirty="0">
                <a:ea typeface="+mn-lt"/>
                <a:cs typeface="+mn-lt"/>
              </a:rPr>
              <a:t>Support offered to each student will be </a:t>
            </a:r>
            <a:r>
              <a:rPr lang="en-US" sz="2400" dirty="0" err="1">
                <a:ea typeface="+mn-lt"/>
                <a:cs typeface="+mn-lt"/>
              </a:rPr>
              <a:t>individualised</a:t>
            </a:r>
            <a:r>
              <a:rPr lang="en-US" sz="2400" dirty="0">
                <a:ea typeface="+mn-lt"/>
                <a:cs typeface="+mn-lt"/>
              </a:rPr>
              <a:t> based on need and circumstance. However, the earliest point at which the </a:t>
            </a:r>
            <a:r>
              <a:rPr lang="en-US" sz="2400" dirty="0" err="1">
                <a:ea typeface="+mn-lt"/>
                <a:cs typeface="+mn-lt"/>
              </a:rPr>
              <a:t>programme</a:t>
            </a:r>
            <a:r>
              <a:rPr lang="en-US" sz="2400" dirty="0">
                <a:ea typeface="+mn-lt"/>
                <a:cs typeface="+mn-lt"/>
              </a:rPr>
              <a:t> should end is after two IEP review cycles. </a:t>
            </a:r>
          </a:p>
          <a:p>
            <a:r>
              <a:rPr lang="en-US" sz="2400" dirty="0">
                <a:ea typeface="+mn-lt"/>
                <a:cs typeface="+mn-lt"/>
              </a:rPr>
              <a:t>At this point host and EIP school staff should decide on one of two options:</a:t>
            </a:r>
          </a:p>
          <a:p>
            <a:pPr marL="285750" indent="-285750">
              <a:buFont typeface="Symbol"/>
              <a:buChar char="•"/>
            </a:pPr>
            <a:r>
              <a:rPr lang="en-US" sz="2400" dirty="0">
                <a:ea typeface="+mn-lt"/>
                <a:cs typeface="+mn-lt"/>
              </a:rPr>
              <a:t>Support is no longer required and the </a:t>
            </a:r>
            <a:r>
              <a:rPr lang="en-US" sz="2400" dirty="0" err="1">
                <a:ea typeface="+mn-lt"/>
                <a:cs typeface="+mn-lt"/>
              </a:rPr>
              <a:t>programme</a:t>
            </a:r>
            <a:r>
              <a:rPr lang="en-US" sz="2400" dirty="0">
                <a:ea typeface="+mn-lt"/>
                <a:cs typeface="+mn-lt"/>
              </a:rPr>
              <a:t> is closed for this student. </a:t>
            </a:r>
          </a:p>
          <a:p>
            <a:pPr marL="285750" indent="-285750">
              <a:buFont typeface="Symbol"/>
              <a:buChar char="•"/>
            </a:pPr>
            <a:r>
              <a:rPr lang="en-US" sz="2400" dirty="0">
                <a:ea typeface="+mn-lt"/>
                <a:cs typeface="+mn-lt"/>
              </a:rPr>
              <a:t>Referral back to panel to extend support. </a:t>
            </a:r>
          </a:p>
          <a:p>
            <a:endParaRPr lang="en-US" dirty="0">
              <a:cs typeface="Sabon Next LT"/>
            </a:endParaRPr>
          </a:p>
        </p:txBody>
      </p:sp>
      <p:sp>
        <p:nvSpPr>
          <p:cNvPr id="5" name="Slide Number Placeholder 4">
            <a:extLst>
              <a:ext uri="{FF2B5EF4-FFF2-40B4-BE49-F238E27FC236}">
                <a16:creationId xmlns:a16="http://schemas.microsoft.com/office/drawing/2014/main" id="{865B1C52-638C-DB73-46F9-E62D8341F443}"/>
              </a:ext>
            </a:extLst>
          </p:cNvPr>
          <p:cNvSpPr>
            <a:spLocks noGrp="1"/>
          </p:cNvSpPr>
          <p:nvPr>
            <p:ph type="sldNum" sz="quarter" idx="12"/>
          </p:nvPr>
        </p:nvSpPr>
        <p:spPr/>
        <p:txBody>
          <a:bodyPr/>
          <a:lstStyle/>
          <a:p>
            <a:fld id="{48F63A3B-78C7-47BE-AE5E-E10140E04643}" type="slidenum">
              <a:rPr lang="en-US" dirty="0"/>
              <a:t>22</a:t>
            </a:fld>
            <a:endParaRPr lang="en-US" dirty="0"/>
          </a:p>
        </p:txBody>
      </p:sp>
    </p:spTree>
    <p:extLst>
      <p:ext uri="{BB962C8B-B14F-4D97-AF65-F5344CB8AC3E}">
        <p14:creationId xmlns:p14="http://schemas.microsoft.com/office/powerpoint/2010/main" val="267190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B134-2CB3-4864-A0B6-ADAC1600258F}"/>
              </a:ext>
            </a:extLst>
          </p:cNvPr>
          <p:cNvSpPr>
            <a:spLocks noGrp="1"/>
          </p:cNvSpPr>
          <p:nvPr>
            <p:ph type="title"/>
          </p:nvPr>
        </p:nvSpPr>
        <p:spPr>
          <a:xfrm>
            <a:off x="758952" y="370809"/>
            <a:ext cx="10682954" cy="780002"/>
          </a:xfrm>
        </p:spPr>
        <p:txBody>
          <a:bodyPr/>
          <a:lstStyle/>
          <a:p>
            <a:r>
              <a:rPr lang="en-US" dirty="0"/>
              <a:t>Summary of process </a:t>
            </a:r>
          </a:p>
        </p:txBody>
      </p:sp>
      <p:sp>
        <p:nvSpPr>
          <p:cNvPr id="4" name="Slide Number Placeholder 3">
            <a:extLst>
              <a:ext uri="{FF2B5EF4-FFF2-40B4-BE49-F238E27FC236}">
                <a16:creationId xmlns:a16="http://schemas.microsoft.com/office/drawing/2014/main" id="{6F2883BB-C9E9-BB61-981B-24D364324320}"/>
              </a:ext>
            </a:extLst>
          </p:cNvPr>
          <p:cNvSpPr>
            <a:spLocks noGrp="1"/>
          </p:cNvSpPr>
          <p:nvPr>
            <p:ph type="sldNum" sz="quarter" idx="12"/>
          </p:nvPr>
        </p:nvSpPr>
        <p:spPr/>
        <p:txBody>
          <a:bodyPr/>
          <a:lstStyle/>
          <a:p>
            <a:fld id="{48F63A3B-78C7-47BE-AE5E-E10140E04643}" type="slidenum">
              <a:rPr lang="en-US" dirty="0"/>
              <a:t>23</a:t>
            </a:fld>
            <a:endParaRPr lang="en-US" dirty="0"/>
          </a:p>
        </p:txBody>
      </p:sp>
      <p:pic>
        <p:nvPicPr>
          <p:cNvPr id="5" name="Picture 5" descr="Table&#10;&#10;Description automatically generated">
            <a:extLst>
              <a:ext uri="{FF2B5EF4-FFF2-40B4-BE49-F238E27FC236}">
                <a16:creationId xmlns:a16="http://schemas.microsoft.com/office/drawing/2014/main" id="{52205709-0ADD-9108-A02A-DC950DA1D054}"/>
              </a:ext>
            </a:extLst>
          </p:cNvPr>
          <p:cNvPicPr>
            <a:picLocks noChangeAspect="1"/>
          </p:cNvPicPr>
          <p:nvPr/>
        </p:nvPicPr>
        <p:blipFill>
          <a:blip r:embed="rId2"/>
          <a:stretch>
            <a:fillRect/>
          </a:stretch>
        </p:blipFill>
        <p:spPr>
          <a:xfrm>
            <a:off x="2152651" y="1339108"/>
            <a:ext cx="7755730" cy="4989410"/>
          </a:xfrm>
          <a:prstGeom prst="rect">
            <a:avLst/>
          </a:prstGeom>
        </p:spPr>
      </p:pic>
    </p:spTree>
    <p:extLst>
      <p:ext uri="{BB962C8B-B14F-4D97-AF65-F5344CB8AC3E}">
        <p14:creationId xmlns:p14="http://schemas.microsoft.com/office/powerpoint/2010/main" val="214737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7FB45-62B9-BF8B-5E53-20719997D736}"/>
              </a:ext>
            </a:extLst>
          </p:cNvPr>
          <p:cNvSpPr>
            <a:spLocks noGrp="1"/>
          </p:cNvSpPr>
          <p:nvPr>
            <p:ph type="title"/>
          </p:nvPr>
        </p:nvSpPr>
        <p:spPr>
          <a:xfrm>
            <a:off x="4224528" y="462571"/>
            <a:ext cx="6766560" cy="637467"/>
          </a:xfrm>
        </p:spPr>
        <p:txBody>
          <a:bodyPr/>
          <a:lstStyle/>
          <a:p>
            <a:r>
              <a:rPr lang="en-US" sz="2800" dirty="0"/>
              <a:t>Beneficiaries of the EIP </a:t>
            </a:r>
            <a:endParaRPr lang="en-US" dirty="0"/>
          </a:p>
        </p:txBody>
      </p:sp>
      <p:sp>
        <p:nvSpPr>
          <p:cNvPr id="3" name="Content Placeholder 2">
            <a:extLst>
              <a:ext uri="{FF2B5EF4-FFF2-40B4-BE49-F238E27FC236}">
                <a16:creationId xmlns:a16="http://schemas.microsoft.com/office/drawing/2014/main" id="{C5443C03-7E3F-CA10-B5C5-8EC9F5DCA9AE}"/>
              </a:ext>
            </a:extLst>
          </p:cNvPr>
          <p:cNvSpPr>
            <a:spLocks noGrp="1"/>
          </p:cNvSpPr>
          <p:nvPr>
            <p:ph idx="1"/>
          </p:nvPr>
        </p:nvSpPr>
        <p:spPr>
          <a:xfrm>
            <a:off x="4224528" y="1183496"/>
            <a:ext cx="6766560" cy="5059098"/>
          </a:xfrm>
        </p:spPr>
        <p:txBody>
          <a:bodyPr vert="horz" lIns="91440" tIns="45720" rIns="91440" bIns="45720" rtlCol="0" anchor="t">
            <a:noAutofit/>
          </a:bodyPr>
          <a:lstStyle/>
          <a:p>
            <a:r>
              <a:rPr lang="en-US" sz="2000" dirty="0">
                <a:ea typeface="+mn-lt"/>
                <a:cs typeface="+mn-lt"/>
              </a:rPr>
              <a:t>There are three sets of beneficiaries within the EIP </a:t>
            </a:r>
          </a:p>
          <a:p>
            <a:endParaRPr lang="en-US" sz="2000" dirty="0">
              <a:ea typeface="+mn-lt"/>
              <a:cs typeface="+mn-lt"/>
            </a:endParaRPr>
          </a:p>
          <a:p>
            <a:pPr marL="285750" indent="-285750">
              <a:buFont typeface="Symbol"/>
              <a:buChar char="•"/>
            </a:pPr>
            <a:r>
              <a:rPr lang="en-US" sz="2000" b="1" dirty="0">
                <a:ea typeface="+mn-lt"/>
                <a:cs typeface="+mn-lt"/>
              </a:rPr>
              <a:t>Students and their families</a:t>
            </a:r>
            <a:r>
              <a:rPr lang="en-US" sz="2000" dirty="0">
                <a:ea typeface="+mn-lt"/>
                <a:cs typeface="+mn-lt"/>
              </a:rPr>
              <a:t> have their needs are met, outcomes are achieved, and measurable progress is made.</a:t>
            </a:r>
          </a:p>
          <a:p>
            <a:pPr marL="285750" indent="-285750">
              <a:buFont typeface="Symbol"/>
              <a:buChar char="•"/>
            </a:pPr>
            <a:endParaRPr lang="en-US" sz="2000" dirty="0">
              <a:ea typeface="+mn-lt"/>
              <a:cs typeface="+mn-lt"/>
            </a:endParaRPr>
          </a:p>
          <a:p>
            <a:pPr marL="285750" indent="-285750">
              <a:buFont typeface="Symbol"/>
              <a:buChar char="•"/>
            </a:pPr>
            <a:r>
              <a:rPr lang="en-US" sz="2000" b="1" dirty="0">
                <a:ea typeface="+mn-lt"/>
                <a:cs typeface="+mn-lt"/>
              </a:rPr>
              <a:t>Teachers and wider school community</a:t>
            </a:r>
            <a:r>
              <a:rPr lang="en-US" sz="2000" dirty="0">
                <a:ea typeface="+mn-lt"/>
                <a:cs typeface="+mn-lt"/>
              </a:rPr>
              <a:t> are more able to cater for the needs of all students. As staff are supported and empowered, we expect to see a swell in expertise, supporting the wellbeing of staff and students alike. </a:t>
            </a:r>
          </a:p>
          <a:p>
            <a:pPr marL="285750" indent="-285750">
              <a:buFont typeface="Symbol"/>
              <a:buChar char="•"/>
            </a:pPr>
            <a:endParaRPr lang="en-US" sz="2000" dirty="0">
              <a:ea typeface="+mn-lt"/>
              <a:cs typeface="+mn-lt"/>
            </a:endParaRPr>
          </a:p>
          <a:p>
            <a:pPr marL="285750" indent="-285750">
              <a:buFont typeface="Symbol"/>
              <a:buChar char="•"/>
            </a:pPr>
            <a:r>
              <a:rPr lang="en-US" sz="2000" b="1" dirty="0">
                <a:ea typeface="+mn-lt"/>
                <a:cs typeface="+mn-lt"/>
              </a:rPr>
              <a:t>Cumbria County Council</a:t>
            </a:r>
            <a:r>
              <a:rPr lang="en-US" sz="2000" dirty="0">
                <a:ea typeface="+mn-lt"/>
                <a:cs typeface="+mn-lt"/>
              </a:rPr>
              <a:t> will deliver on their commitment to supporting SEND students within mainstream settings and reduce spending in the long term. </a:t>
            </a:r>
          </a:p>
          <a:p>
            <a:endParaRPr lang="en-US" dirty="0">
              <a:cs typeface="Sabon Next LT"/>
            </a:endParaRPr>
          </a:p>
        </p:txBody>
      </p:sp>
      <p:sp>
        <p:nvSpPr>
          <p:cNvPr id="5" name="Slide Number Placeholder 4">
            <a:extLst>
              <a:ext uri="{FF2B5EF4-FFF2-40B4-BE49-F238E27FC236}">
                <a16:creationId xmlns:a16="http://schemas.microsoft.com/office/drawing/2014/main" id="{1483C12B-D284-E551-5813-FE6B50872636}"/>
              </a:ext>
            </a:extLst>
          </p:cNvPr>
          <p:cNvSpPr>
            <a:spLocks noGrp="1"/>
          </p:cNvSpPr>
          <p:nvPr>
            <p:ph type="sldNum" sz="quarter" idx="12"/>
          </p:nvPr>
        </p:nvSpPr>
        <p:spPr/>
        <p:txBody>
          <a:bodyPr/>
          <a:lstStyle/>
          <a:p>
            <a:fld id="{48F63A3B-78C7-47BE-AE5E-E10140E04643}" type="slidenum">
              <a:rPr lang="en-US" dirty="0"/>
              <a:t>3</a:t>
            </a:fld>
            <a:endParaRPr lang="en-US" dirty="0"/>
          </a:p>
        </p:txBody>
      </p:sp>
    </p:spTree>
    <p:extLst>
      <p:ext uri="{BB962C8B-B14F-4D97-AF65-F5344CB8AC3E}">
        <p14:creationId xmlns:p14="http://schemas.microsoft.com/office/powerpoint/2010/main" val="271076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6B49-2EEC-98E0-2AEB-5F83EC7C4E7D}"/>
              </a:ext>
            </a:extLst>
          </p:cNvPr>
          <p:cNvSpPr>
            <a:spLocks noGrp="1"/>
          </p:cNvSpPr>
          <p:nvPr>
            <p:ph type="title"/>
          </p:nvPr>
        </p:nvSpPr>
        <p:spPr>
          <a:xfrm>
            <a:off x="4224528" y="389999"/>
            <a:ext cx="6766560" cy="826153"/>
          </a:xfrm>
        </p:spPr>
        <p:txBody>
          <a:bodyPr/>
          <a:lstStyle/>
          <a:p>
            <a:r>
              <a:rPr lang="en-US" sz="2400" u="sng" dirty="0">
                <a:ea typeface="+mj-lt"/>
                <a:cs typeface="+mj-lt"/>
              </a:rPr>
              <a:t>Aims and Outcomes of the EIP </a:t>
            </a:r>
            <a:endParaRPr lang="en-US" sz="2400"/>
          </a:p>
        </p:txBody>
      </p:sp>
      <p:sp>
        <p:nvSpPr>
          <p:cNvPr id="3" name="Content Placeholder 2">
            <a:extLst>
              <a:ext uri="{FF2B5EF4-FFF2-40B4-BE49-F238E27FC236}">
                <a16:creationId xmlns:a16="http://schemas.microsoft.com/office/drawing/2014/main" id="{778139D7-0F57-90EF-CEAD-013026EA32D2}"/>
              </a:ext>
            </a:extLst>
          </p:cNvPr>
          <p:cNvSpPr>
            <a:spLocks noGrp="1"/>
          </p:cNvSpPr>
          <p:nvPr>
            <p:ph idx="1"/>
          </p:nvPr>
        </p:nvSpPr>
        <p:spPr>
          <a:xfrm>
            <a:off x="4224528" y="885952"/>
            <a:ext cx="6766560" cy="5037328"/>
          </a:xfrm>
        </p:spPr>
        <p:txBody>
          <a:bodyPr vert="horz" lIns="91440" tIns="45720" rIns="91440" bIns="45720" rtlCol="0" anchor="t">
            <a:noAutofit/>
          </a:bodyPr>
          <a:lstStyle/>
          <a:p>
            <a:r>
              <a:rPr lang="en-US" sz="1400" dirty="0">
                <a:ea typeface="+mn-lt"/>
                <a:cs typeface="+mn-lt"/>
              </a:rPr>
              <a:t>The EIP aims to help ensure the needs of SEND students across the county are met within mainstream settings, by providing a stable, consistent and forward-thinking, time limited </a:t>
            </a:r>
            <a:r>
              <a:rPr lang="en-US" sz="1400" dirty="0" err="1">
                <a:ea typeface="+mn-lt"/>
                <a:cs typeface="+mn-lt"/>
              </a:rPr>
              <a:t>programme</a:t>
            </a:r>
            <a:r>
              <a:rPr lang="en-US" sz="1400" dirty="0">
                <a:ea typeface="+mn-lt"/>
                <a:cs typeface="+mn-lt"/>
              </a:rPr>
              <a:t> designed to offer advice, structure and support. </a:t>
            </a:r>
          </a:p>
          <a:p>
            <a:endParaRPr lang="en-US" sz="1400" dirty="0">
              <a:ea typeface="+mn-lt"/>
              <a:cs typeface="+mn-lt"/>
            </a:endParaRPr>
          </a:p>
          <a:p>
            <a:r>
              <a:rPr lang="en-US" sz="1400" dirty="0">
                <a:ea typeface="+mn-lt"/>
                <a:cs typeface="+mn-lt"/>
              </a:rPr>
              <a:t>The EIP outcomes are to ensure:</a:t>
            </a:r>
          </a:p>
          <a:p>
            <a:pPr marL="285750" indent="-285750">
              <a:buFont typeface="Symbol"/>
              <a:buChar char="•"/>
            </a:pPr>
            <a:r>
              <a:rPr lang="en-US" sz="1400" dirty="0">
                <a:ea typeface="+mn-lt"/>
                <a:cs typeface="+mn-lt"/>
              </a:rPr>
              <a:t>Students have IEP targets which are reflective of their learning and </a:t>
            </a:r>
            <a:r>
              <a:rPr lang="en-US" sz="1400" dirty="0" err="1">
                <a:ea typeface="+mn-lt"/>
                <a:cs typeface="+mn-lt"/>
              </a:rPr>
              <a:t>behavioural</a:t>
            </a:r>
            <a:r>
              <a:rPr lang="en-US" sz="1400" dirty="0">
                <a:ea typeface="+mn-lt"/>
                <a:cs typeface="+mn-lt"/>
              </a:rPr>
              <a:t> needs and will therefore enable them to make progress against wider measures.</a:t>
            </a:r>
          </a:p>
          <a:p>
            <a:pPr marL="285750" indent="-285750">
              <a:buFont typeface="Symbol"/>
              <a:buChar char="•"/>
            </a:pPr>
            <a:r>
              <a:rPr lang="en-US" sz="1400" dirty="0">
                <a:ea typeface="+mn-lt"/>
                <a:cs typeface="+mn-lt"/>
              </a:rPr>
              <a:t>Parents feel supported within the process and can perceive the progress made by their child. </a:t>
            </a:r>
          </a:p>
          <a:p>
            <a:pPr marL="285750" indent="-285750">
              <a:buFont typeface="Symbol"/>
              <a:buChar char="•"/>
            </a:pPr>
            <a:r>
              <a:rPr lang="en-US" sz="1400" dirty="0">
                <a:ea typeface="+mn-lt"/>
                <a:cs typeface="+mn-lt"/>
              </a:rPr>
              <a:t>Mainstream practitioners are supported and empowered to deliver targeted provision to support SEND students</a:t>
            </a:r>
          </a:p>
          <a:p>
            <a:pPr marL="285750" indent="-285750">
              <a:buFont typeface="Symbol"/>
              <a:buChar char="•"/>
            </a:pPr>
            <a:r>
              <a:rPr lang="en-US" sz="1400" dirty="0">
                <a:ea typeface="+mn-lt"/>
                <a:cs typeface="+mn-lt"/>
              </a:rPr>
              <a:t>Schools, as whole, will be able to effectively support SEND students through their evolving and improved understanding, ethos and practice. </a:t>
            </a:r>
            <a:endParaRPr lang="en-US" sz="1400">
              <a:cs typeface="Sabon Next LT"/>
            </a:endParaRPr>
          </a:p>
          <a:p>
            <a:pPr marL="285750" indent="-285750">
              <a:buFont typeface="Symbol"/>
              <a:buChar char="•"/>
            </a:pPr>
            <a:r>
              <a:rPr lang="en-US" sz="1400" dirty="0">
                <a:ea typeface="+mn-lt"/>
                <a:cs typeface="+mn-lt"/>
              </a:rPr>
              <a:t>Schools are supported to support SEND students and their families within the extended COVID-19 recovery period. E.g. planning for the possible long-term effects of lockdowns such as projected language delay and rise in potential attachment disorders. </a:t>
            </a:r>
          </a:p>
          <a:p>
            <a:pPr marL="285750" indent="-285750">
              <a:buFont typeface="Symbol"/>
              <a:buChar char="•"/>
            </a:pPr>
            <a:r>
              <a:rPr lang="en-US" sz="1400" dirty="0">
                <a:ea typeface="+mn-lt"/>
                <a:cs typeface="+mn-lt"/>
              </a:rPr>
              <a:t>There is a clear referral process to the EIP which begins with the Early Help process.</a:t>
            </a:r>
          </a:p>
          <a:p>
            <a:pPr marL="285750" indent="-285750">
              <a:buFont typeface="Symbol"/>
              <a:buChar char="•"/>
            </a:pPr>
            <a:r>
              <a:rPr lang="en-US" sz="1400" dirty="0">
                <a:ea typeface="+mn-lt"/>
                <a:cs typeface="+mn-lt"/>
              </a:rPr>
              <a:t>The EIP works collaboratively and in tandem with existing support services / agencies to provide consistent advice, support and the best possible outcomes for SEND students across the County.</a:t>
            </a:r>
          </a:p>
          <a:p>
            <a:endParaRPr lang="en-US" dirty="0">
              <a:cs typeface="Sabon Next LT"/>
            </a:endParaRPr>
          </a:p>
        </p:txBody>
      </p:sp>
      <p:sp>
        <p:nvSpPr>
          <p:cNvPr id="5" name="Slide Number Placeholder 4">
            <a:extLst>
              <a:ext uri="{FF2B5EF4-FFF2-40B4-BE49-F238E27FC236}">
                <a16:creationId xmlns:a16="http://schemas.microsoft.com/office/drawing/2014/main" id="{877E925A-0E98-F631-06B8-E4FE05F93F3C}"/>
              </a:ext>
            </a:extLst>
          </p:cNvPr>
          <p:cNvSpPr>
            <a:spLocks noGrp="1"/>
          </p:cNvSpPr>
          <p:nvPr>
            <p:ph type="sldNum" sz="quarter" idx="12"/>
          </p:nvPr>
        </p:nvSpPr>
        <p:spPr/>
        <p:txBody>
          <a:bodyPr/>
          <a:lstStyle/>
          <a:p>
            <a:fld id="{48F63A3B-78C7-47BE-AE5E-E10140E04643}" type="slidenum">
              <a:rPr lang="en-US" dirty="0"/>
              <a:t>4</a:t>
            </a:fld>
            <a:endParaRPr lang="en-US" dirty="0"/>
          </a:p>
        </p:txBody>
      </p:sp>
    </p:spTree>
    <p:extLst>
      <p:ext uri="{BB962C8B-B14F-4D97-AF65-F5344CB8AC3E}">
        <p14:creationId xmlns:p14="http://schemas.microsoft.com/office/powerpoint/2010/main" val="371075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C9F5B5-714F-5398-D9DE-80B92979B6E8}"/>
              </a:ext>
            </a:extLst>
          </p:cNvPr>
          <p:cNvSpPr>
            <a:spLocks noGrp="1"/>
          </p:cNvSpPr>
          <p:nvPr>
            <p:ph type="ftr" sz="quarter" idx="11"/>
          </p:nvPr>
        </p:nvSpPr>
        <p:spPr>
          <a:xfrm>
            <a:off x="621792" y="457200"/>
            <a:ext cx="3200400" cy="4033520"/>
          </a:xfrm>
        </p:spPr>
        <p:txBody>
          <a:bodyPr/>
          <a:lstStyle/>
          <a:p>
            <a:r>
              <a:rPr lang="en-US" sz="4000" dirty="0">
                <a:latin typeface="Arial"/>
                <a:cs typeface="Arial"/>
              </a:rPr>
              <a:t>Proposed staffing structure of the EIP</a:t>
            </a:r>
            <a:endParaRPr lang="en-US" sz="4000"/>
          </a:p>
        </p:txBody>
      </p:sp>
      <p:sp>
        <p:nvSpPr>
          <p:cNvPr id="3" name="Slide Number Placeholder 2">
            <a:extLst>
              <a:ext uri="{FF2B5EF4-FFF2-40B4-BE49-F238E27FC236}">
                <a16:creationId xmlns:a16="http://schemas.microsoft.com/office/drawing/2014/main" id="{499E5A1E-7E7B-570D-6A2F-A10398B71A65}"/>
              </a:ext>
            </a:extLst>
          </p:cNvPr>
          <p:cNvSpPr>
            <a:spLocks noGrp="1"/>
          </p:cNvSpPr>
          <p:nvPr>
            <p:ph type="sldNum" sz="quarter" idx="12"/>
          </p:nvPr>
        </p:nvSpPr>
        <p:spPr/>
        <p:txBody>
          <a:bodyPr/>
          <a:lstStyle/>
          <a:p>
            <a:fld id="{48F63A3B-78C7-47BE-AE5E-E10140E04643}" type="slidenum">
              <a:rPr lang="en-US" dirty="0"/>
              <a:t>5</a:t>
            </a:fld>
            <a:endParaRPr lang="en-US" dirty="0"/>
          </a:p>
        </p:txBody>
      </p:sp>
      <p:pic>
        <p:nvPicPr>
          <p:cNvPr id="4" name="Picture 4" descr="Table&#10;&#10;Description automatically generated">
            <a:extLst>
              <a:ext uri="{FF2B5EF4-FFF2-40B4-BE49-F238E27FC236}">
                <a16:creationId xmlns:a16="http://schemas.microsoft.com/office/drawing/2014/main" id="{587EB7EA-A8AC-8BDF-2355-2D9018065AD9}"/>
              </a:ext>
            </a:extLst>
          </p:cNvPr>
          <p:cNvPicPr>
            <a:picLocks noChangeAspect="1"/>
          </p:cNvPicPr>
          <p:nvPr/>
        </p:nvPicPr>
        <p:blipFill>
          <a:blip r:embed="rId2"/>
          <a:stretch>
            <a:fillRect/>
          </a:stretch>
        </p:blipFill>
        <p:spPr>
          <a:xfrm>
            <a:off x="5341257" y="830548"/>
            <a:ext cx="5834742" cy="5436388"/>
          </a:xfrm>
          <a:prstGeom prst="rect">
            <a:avLst/>
          </a:prstGeom>
        </p:spPr>
      </p:pic>
    </p:spTree>
    <p:extLst>
      <p:ext uri="{BB962C8B-B14F-4D97-AF65-F5344CB8AC3E}">
        <p14:creationId xmlns:p14="http://schemas.microsoft.com/office/powerpoint/2010/main" val="3372085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7D957C-57EC-12BC-950B-5D67976533DB}"/>
              </a:ext>
            </a:extLst>
          </p:cNvPr>
          <p:cNvSpPr>
            <a:spLocks noGrp="1"/>
          </p:cNvSpPr>
          <p:nvPr>
            <p:ph idx="1"/>
          </p:nvPr>
        </p:nvSpPr>
        <p:spPr>
          <a:xfrm>
            <a:off x="4224528" y="363440"/>
            <a:ext cx="6766560" cy="5559840"/>
          </a:xfrm>
        </p:spPr>
        <p:txBody>
          <a:bodyPr vert="horz" lIns="91440" tIns="45720" rIns="91440" bIns="45720" rtlCol="0" anchor="t">
            <a:noAutofit/>
          </a:bodyPr>
          <a:lstStyle/>
          <a:p>
            <a:pPr marL="285750" indent="-285750">
              <a:buFont typeface="Arial"/>
              <a:buChar char="•"/>
            </a:pPr>
            <a:endParaRPr lang="en-US" b="1" i="1" dirty="0">
              <a:ea typeface="+mn-lt"/>
              <a:cs typeface="+mn-lt"/>
            </a:endParaRPr>
          </a:p>
          <a:p>
            <a:r>
              <a:rPr lang="en-US" sz="2000" b="1" i="1" dirty="0">
                <a:ea typeface="+mn-lt"/>
                <a:cs typeface="+mn-lt"/>
              </a:rPr>
              <a:t>Sandgate School</a:t>
            </a:r>
            <a:r>
              <a:rPr lang="en-US" sz="2000" dirty="0">
                <a:ea typeface="+mn-lt"/>
                <a:cs typeface="+mn-lt"/>
              </a:rPr>
              <a:t> will be responsible for:</a:t>
            </a:r>
            <a:endParaRPr lang="en-US" sz="2000">
              <a:cs typeface="Sabon Next LT"/>
            </a:endParaRPr>
          </a:p>
          <a:p>
            <a:pPr marL="285750" indent="-285750">
              <a:buFont typeface="Symbol"/>
              <a:buChar char="•"/>
            </a:pPr>
            <a:r>
              <a:rPr lang="en-US" sz="2000" dirty="0">
                <a:ea typeface="+mn-lt"/>
                <a:cs typeface="+mn-lt"/>
              </a:rPr>
              <a:t>Supporting identified Special Schools (EIP schools) with initial set up and training and cascading knowledge acquired during their own initial set up period. </a:t>
            </a:r>
          </a:p>
          <a:p>
            <a:pPr marL="285750" indent="-285750">
              <a:buFont typeface="Symbol"/>
              <a:buChar char="•"/>
            </a:pPr>
            <a:r>
              <a:rPr lang="en-US" sz="2000" dirty="0">
                <a:ea typeface="+mn-lt"/>
                <a:cs typeface="+mn-lt"/>
              </a:rPr>
              <a:t>Interrogating data across the County; looking at clusters of need, then linking schools together to ensure effective cascading of training.</a:t>
            </a:r>
          </a:p>
          <a:p>
            <a:pPr marL="285750" indent="-285750">
              <a:buFont typeface="Symbol"/>
              <a:buChar char="•"/>
            </a:pPr>
            <a:r>
              <a:rPr lang="en-US" sz="2000" dirty="0">
                <a:ea typeface="+mn-lt"/>
                <a:cs typeface="+mn-lt"/>
              </a:rPr>
              <a:t>Providing ongoing advice and experience to EIP schools. </a:t>
            </a:r>
          </a:p>
          <a:p>
            <a:pPr marL="285750" indent="-285750">
              <a:buFont typeface="Symbol"/>
              <a:buChar char="•"/>
            </a:pPr>
            <a:r>
              <a:rPr lang="en-US" sz="2000" dirty="0">
                <a:ea typeface="+mn-lt"/>
                <a:cs typeface="+mn-lt"/>
              </a:rPr>
              <a:t>Overseeing, managing and monitoring the online platforms through which the EIP will be administered, including OneDrive and  SOLAR.</a:t>
            </a:r>
          </a:p>
          <a:p>
            <a:pPr marL="285750" indent="-285750">
              <a:buFont typeface="Symbol"/>
              <a:buChar char="•"/>
            </a:pPr>
            <a:r>
              <a:rPr lang="en-US" sz="2000" dirty="0">
                <a:ea typeface="+mn-lt"/>
                <a:cs typeface="+mn-lt"/>
              </a:rPr>
              <a:t>Providing ongoing accountability and monitoring of the EIP, including updates and evaluations.</a:t>
            </a:r>
          </a:p>
          <a:p>
            <a:pPr marL="285750" indent="-285750">
              <a:buFont typeface="Symbol"/>
              <a:buChar char="•"/>
            </a:pPr>
            <a:r>
              <a:rPr lang="en-US" sz="2000" dirty="0">
                <a:ea typeface="+mn-lt"/>
                <a:cs typeface="+mn-lt"/>
              </a:rPr>
              <a:t>Gathering and assessing evidence for County purposes.</a:t>
            </a:r>
          </a:p>
          <a:p>
            <a:pPr marL="285750" indent="-285750">
              <a:buFont typeface="Symbol"/>
              <a:buChar char="•"/>
            </a:pPr>
            <a:r>
              <a:rPr lang="en-US" sz="2000" dirty="0">
                <a:ea typeface="+mn-lt"/>
                <a:cs typeface="+mn-lt"/>
              </a:rPr>
              <a:t>Continuing to deliver within their role as a EIP school for their identified catchment area. </a:t>
            </a:r>
          </a:p>
          <a:p>
            <a:endParaRPr lang="en-US" dirty="0">
              <a:cs typeface="Sabon Next LT"/>
            </a:endParaRPr>
          </a:p>
        </p:txBody>
      </p:sp>
      <p:sp>
        <p:nvSpPr>
          <p:cNvPr id="5" name="Slide Number Placeholder 4">
            <a:extLst>
              <a:ext uri="{FF2B5EF4-FFF2-40B4-BE49-F238E27FC236}">
                <a16:creationId xmlns:a16="http://schemas.microsoft.com/office/drawing/2014/main" id="{B64D0267-99C9-D7FE-A442-32008A03F405}"/>
              </a:ext>
            </a:extLst>
          </p:cNvPr>
          <p:cNvSpPr>
            <a:spLocks noGrp="1"/>
          </p:cNvSpPr>
          <p:nvPr>
            <p:ph type="sldNum" sz="quarter" idx="12"/>
          </p:nvPr>
        </p:nvSpPr>
        <p:spPr/>
        <p:txBody>
          <a:bodyPr/>
          <a:lstStyle/>
          <a:p>
            <a:fld id="{48F63A3B-78C7-47BE-AE5E-E10140E04643}" type="slidenum">
              <a:rPr lang="en-US" dirty="0"/>
              <a:t>6</a:t>
            </a:fld>
            <a:endParaRPr lang="en-US" dirty="0"/>
          </a:p>
        </p:txBody>
      </p:sp>
    </p:spTree>
    <p:extLst>
      <p:ext uri="{BB962C8B-B14F-4D97-AF65-F5344CB8AC3E}">
        <p14:creationId xmlns:p14="http://schemas.microsoft.com/office/powerpoint/2010/main" val="306915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A048FE-97F6-2709-C6EF-CEC762853C39}"/>
              </a:ext>
            </a:extLst>
          </p:cNvPr>
          <p:cNvSpPr>
            <a:spLocks noGrp="1"/>
          </p:cNvSpPr>
          <p:nvPr>
            <p:ph idx="1"/>
          </p:nvPr>
        </p:nvSpPr>
        <p:spPr>
          <a:xfrm>
            <a:off x="4224528" y="1364924"/>
            <a:ext cx="6766560" cy="4558356"/>
          </a:xfrm>
        </p:spPr>
        <p:txBody>
          <a:bodyPr vert="horz" lIns="91440" tIns="45720" rIns="91440" bIns="45720" rtlCol="0" anchor="t">
            <a:noAutofit/>
          </a:bodyPr>
          <a:lstStyle/>
          <a:p>
            <a:r>
              <a:rPr lang="en-US" sz="2000" b="1" i="1" dirty="0">
                <a:ea typeface="+mn-lt"/>
                <a:cs typeface="+mn-lt"/>
              </a:rPr>
              <a:t>EIP Decision Making Panels </a:t>
            </a:r>
            <a:r>
              <a:rPr lang="en-US" sz="2000" dirty="0">
                <a:ea typeface="+mn-lt"/>
                <a:cs typeface="+mn-lt"/>
              </a:rPr>
              <a:t>will be responsible for :</a:t>
            </a:r>
            <a:endParaRPr lang="en-US"/>
          </a:p>
          <a:p>
            <a:endParaRPr lang="en-US" sz="2000" dirty="0">
              <a:ea typeface="+mn-lt"/>
              <a:cs typeface="+mn-lt"/>
            </a:endParaRPr>
          </a:p>
          <a:p>
            <a:pPr marL="285750" indent="-285750">
              <a:buFont typeface="Symbol"/>
              <a:buChar char="•"/>
            </a:pPr>
            <a:r>
              <a:rPr lang="en-US" sz="2000" dirty="0">
                <a:ea typeface="+mn-lt"/>
                <a:cs typeface="+mn-lt"/>
              </a:rPr>
              <a:t>Meeting half termly. </a:t>
            </a:r>
          </a:p>
          <a:p>
            <a:pPr marL="285750" indent="-285750">
              <a:buFont typeface="Symbol"/>
              <a:buChar char="•"/>
            </a:pPr>
            <a:r>
              <a:rPr lang="en-US" sz="2000" dirty="0">
                <a:ea typeface="+mn-lt"/>
                <a:cs typeface="+mn-lt"/>
              </a:rPr>
              <a:t>Ensuring quoracy (Chair +2 members) </a:t>
            </a:r>
          </a:p>
          <a:p>
            <a:pPr marL="285750" indent="-285750">
              <a:buFont typeface="Symbol"/>
              <a:buChar char="•"/>
            </a:pPr>
            <a:r>
              <a:rPr lang="en-US" sz="2000" dirty="0">
                <a:ea typeface="+mn-lt"/>
                <a:cs typeface="+mn-lt"/>
              </a:rPr>
              <a:t>Agreeing and actioning referrals to the EIP for individual students based on the evidence submitted to them.</a:t>
            </a:r>
          </a:p>
          <a:p>
            <a:pPr marL="285750" indent="-285750">
              <a:buFont typeface="Symbol"/>
              <a:buChar char="•"/>
            </a:pPr>
            <a:r>
              <a:rPr lang="en-US" sz="2000" dirty="0">
                <a:ea typeface="+mn-lt"/>
                <a:cs typeface="+mn-lt"/>
              </a:rPr>
              <a:t>Reviewing the progress made by the identified students following EIP intervention and support. </a:t>
            </a:r>
          </a:p>
          <a:p>
            <a:pPr marL="285750" indent="-285750">
              <a:buFont typeface="Symbol"/>
              <a:buChar char="•"/>
            </a:pPr>
            <a:r>
              <a:rPr lang="en-US" sz="2000" dirty="0">
                <a:ea typeface="+mn-lt"/>
                <a:cs typeface="+mn-lt"/>
              </a:rPr>
              <a:t>Agreeing intervention extensions. </a:t>
            </a:r>
          </a:p>
          <a:p>
            <a:pPr marL="285750" indent="-285750">
              <a:buFont typeface="Symbol"/>
              <a:buChar char="•"/>
            </a:pPr>
            <a:r>
              <a:rPr lang="en-US" sz="2000" dirty="0">
                <a:ea typeface="+mn-lt"/>
                <a:cs typeface="+mn-lt"/>
              </a:rPr>
              <a:t>Ensuring decision making is consistent. </a:t>
            </a:r>
          </a:p>
          <a:p>
            <a:pPr marL="285750" indent="-285750">
              <a:buFont typeface="Symbol"/>
              <a:buChar char="•"/>
            </a:pPr>
            <a:r>
              <a:rPr lang="en-US" sz="2000" dirty="0">
                <a:ea typeface="+mn-lt"/>
                <a:cs typeface="+mn-lt"/>
              </a:rPr>
              <a:t>Reporting on consistent themes and strategic data. </a:t>
            </a:r>
          </a:p>
          <a:p>
            <a:endParaRPr lang="en-US" dirty="0">
              <a:cs typeface="Sabon Next LT"/>
            </a:endParaRPr>
          </a:p>
        </p:txBody>
      </p:sp>
      <p:sp>
        <p:nvSpPr>
          <p:cNvPr id="5" name="Slide Number Placeholder 4">
            <a:extLst>
              <a:ext uri="{FF2B5EF4-FFF2-40B4-BE49-F238E27FC236}">
                <a16:creationId xmlns:a16="http://schemas.microsoft.com/office/drawing/2014/main" id="{A75FB5E7-3AEC-C668-00E6-00752C623C42}"/>
              </a:ext>
            </a:extLst>
          </p:cNvPr>
          <p:cNvSpPr>
            <a:spLocks noGrp="1"/>
          </p:cNvSpPr>
          <p:nvPr>
            <p:ph type="sldNum" sz="quarter" idx="12"/>
          </p:nvPr>
        </p:nvSpPr>
        <p:spPr/>
        <p:txBody>
          <a:bodyPr/>
          <a:lstStyle/>
          <a:p>
            <a:fld id="{48F63A3B-78C7-47BE-AE5E-E10140E04643}" type="slidenum">
              <a:rPr lang="en-US" dirty="0"/>
              <a:t>7</a:t>
            </a:fld>
            <a:endParaRPr lang="en-US" dirty="0"/>
          </a:p>
        </p:txBody>
      </p:sp>
    </p:spTree>
    <p:extLst>
      <p:ext uri="{BB962C8B-B14F-4D97-AF65-F5344CB8AC3E}">
        <p14:creationId xmlns:p14="http://schemas.microsoft.com/office/powerpoint/2010/main" val="236274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F1A52D-910E-EBB5-3A22-5A997D72C942}"/>
              </a:ext>
            </a:extLst>
          </p:cNvPr>
          <p:cNvSpPr>
            <a:spLocks noGrp="1"/>
          </p:cNvSpPr>
          <p:nvPr>
            <p:ph idx="1"/>
          </p:nvPr>
        </p:nvSpPr>
        <p:spPr>
          <a:xfrm>
            <a:off x="4224528" y="668238"/>
            <a:ext cx="6766560" cy="5633260"/>
          </a:xfrm>
        </p:spPr>
        <p:txBody>
          <a:bodyPr vert="horz" lIns="91440" tIns="45720" rIns="91440" bIns="45720" rtlCol="0" anchor="t">
            <a:noAutofit/>
          </a:bodyPr>
          <a:lstStyle/>
          <a:p>
            <a:r>
              <a:rPr lang="en-US" sz="2000" b="1" i="1" dirty="0">
                <a:ea typeface="+mn-lt"/>
                <a:cs typeface="+mn-lt"/>
              </a:rPr>
              <a:t>Identified Special Schools (EIP schools) </a:t>
            </a:r>
            <a:r>
              <a:rPr lang="en-US" sz="2000" dirty="0">
                <a:ea typeface="+mn-lt"/>
                <a:cs typeface="+mn-lt"/>
              </a:rPr>
              <a:t>will be responsible for:</a:t>
            </a:r>
          </a:p>
          <a:p>
            <a:pPr marL="285750" indent="-285750">
              <a:buFont typeface="Symbol"/>
              <a:buChar char="•"/>
            </a:pPr>
            <a:r>
              <a:rPr lang="en-US" sz="2000" dirty="0">
                <a:ea typeface="+mn-lt"/>
                <a:cs typeface="+mn-lt"/>
              </a:rPr>
              <a:t>Running and attending the EIP Decision Making Panels. This will include collating the information around referrals and preparing the agenda for the panel. This will take be circulated one week before the panel date. Panels will meet half termly. </a:t>
            </a:r>
          </a:p>
          <a:p>
            <a:pPr marL="285750" indent="-285750">
              <a:buFont typeface="Symbol"/>
              <a:buChar char="•"/>
            </a:pPr>
            <a:r>
              <a:rPr lang="en-US" sz="2000" dirty="0">
                <a:ea typeface="+mn-lt"/>
                <a:cs typeface="+mn-lt"/>
              </a:rPr>
              <a:t>Running the referral and delivery process of the EIP to mainstream settings within their catchment area. Further details of this process will be outlined within this document. </a:t>
            </a:r>
          </a:p>
          <a:p>
            <a:pPr marL="285750" indent="-285750">
              <a:buFont typeface="Symbol"/>
              <a:buChar char="•"/>
            </a:pPr>
            <a:r>
              <a:rPr lang="en-US" sz="2000" dirty="0">
                <a:ea typeface="+mn-lt"/>
                <a:cs typeface="+mn-lt"/>
              </a:rPr>
              <a:t>Signing and adhering to staff guidelines laid out in Appendix 8 </a:t>
            </a:r>
          </a:p>
          <a:p>
            <a:pPr marL="285750" indent="-285750">
              <a:buFont typeface="Symbol"/>
              <a:buChar char="•"/>
            </a:pPr>
            <a:r>
              <a:rPr lang="en-US" sz="2000" dirty="0">
                <a:ea typeface="+mn-lt"/>
                <a:cs typeface="+mn-lt"/>
              </a:rPr>
              <a:t>Liaising with Sandgate School as a hub school to ensure continuity of provision, accountability and to share practice and resources. This include uploading and updating records within the shared online platform and attendance at regular EIP stakeholder meetings. </a:t>
            </a:r>
          </a:p>
          <a:p>
            <a:endParaRPr lang="en-US" dirty="0">
              <a:ea typeface="+mn-lt"/>
              <a:cs typeface="+mn-lt"/>
            </a:endParaRPr>
          </a:p>
          <a:p>
            <a:endParaRPr lang="en-US" dirty="0">
              <a:cs typeface="Sabon Next LT"/>
            </a:endParaRPr>
          </a:p>
        </p:txBody>
      </p:sp>
      <p:sp>
        <p:nvSpPr>
          <p:cNvPr id="5" name="Slide Number Placeholder 4">
            <a:extLst>
              <a:ext uri="{FF2B5EF4-FFF2-40B4-BE49-F238E27FC236}">
                <a16:creationId xmlns:a16="http://schemas.microsoft.com/office/drawing/2014/main" id="{E1769F90-44D6-9251-067D-8CBD407F1B67}"/>
              </a:ext>
            </a:extLst>
          </p:cNvPr>
          <p:cNvSpPr>
            <a:spLocks noGrp="1"/>
          </p:cNvSpPr>
          <p:nvPr>
            <p:ph type="sldNum" sz="quarter" idx="12"/>
          </p:nvPr>
        </p:nvSpPr>
        <p:spPr/>
        <p:txBody>
          <a:bodyPr/>
          <a:lstStyle/>
          <a:p>
            <a:fld id="{48F63A3B-78C7-47BE-AE5E-E10140E04643}" type="slidenum">
              <a:rPr lang="en-US" dirty="0"/>
              <a:t>8</a:t>
            </a:fld>
            <a:endParaRPr lang="en-US" dirty="0"/>
          </a:p>
        </p:txBody>
      </p:sp>
    </p:spTree>
    <p:extLst>
      <p:ext uri="{BB962C8B-B14F-4D97-AF65-F5344CB8AC3E}">
        <p14:creationId xmlns:p14="http://schemas.microsoft.com/office/powerpoint/2010/main" val="1336634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B40DC2-4B8B-C859-CF02-C455183F2256}"/>
              </a:ext>
            </a:extLst>
          </p:cNvPr>
          <p:cNvSpPr>
            <a:spLocks noGrp="1"/>
          </p:cNvSpPr>
          <p:nvPr>
            <p:ph idx="1"/>
          </p:nvPr>
        </p:nvSpPr>
        <p:spPr>
          <a:xfrm>
            <a:off x="4224528" y="871438"/>
            <a:ext cx="6766560" cy="5051842"/>
          </a:xfrm>
        </p:spPr>
        <p:txBody>
          <a:bodyPr vert="horz" lIns="91440" tIns="45720" rIns="91440" bIns="45720" rtlCol="0" anchor="t">
            <a:noAutofit/>
          </a:bodyPr>
          <a:lstStyle/>
          <a:p>
            <a:r>
              <a:rPr lang="en-US" sz="2000" b="1" i="1" dirty="0">
                <a:ea typeface="+mn-lt"/>
                <a:cs typeface="+mn-lt"/>
              </a:rPr>
              <a:t>Mainstream schools </a:t>
            </a:r>
            <a:r>
              <a:rPr lang="en-US" sz="2000" dirty="0">
                <a:ea typeface="+mn-lt"/>
                <a:cs typeface="+mn-lt"/>
              </a:rPr>
              <a:t>will be responsible for: </a:t>
            </a:r>
          </a:p>
          <a:p>
            <a:endParaRPr lang="en-US" sz="2000" dirty="0">
              <a:ea typeface="+mn-lt"/>
              <a:cs typeface="+mn-lt"/>
            </a:endParaRPr>
          </a:p>
          <a:p>
            <a:pPr marL="285750" indent="-285750">
              <a:buFont typeface="Symbol"/>
              <a:buChar char="•"/>
            </a:pPr>
            <a:r>
              <a:rPr lang="en-US" sz="2000" dirty="0">
                <a:ea typeface="+mn-lt"/>
                <a:cs typeface="+mn-lt"/>
              </a:rPr>
              <a:t>Opening an Early help for identified students. </a:t>
            </a:r>
          </a:p>
          <a:p>
            <a:pPr marL="285750" indent="-285750">
              <a:buFont typeface="Symbol"/>
              <a:buChar char="•"/>
            </a:pPr>
            <a:r>
              <a:rPr lang="en-US" sz="2000" dirty="0">
                <a:ea typeface="+mn-lt"/>
                <a:cs typeface="+mn-lt"/>
              </a:rPr>
              <a:t>Referring identified students to the relevant EIP schools. </a:t>
            </a:r>
          </a:p>
          <a:p>
            <a:pPr marL="285750" indent="-285750">
              <a:buFont typeface="Symbol"/>
              <a:buChar char="•"/>
            </a:pPr>
            <a:r>
              <a:rPr lang="en-US" sz="2000" dirty="0">
                <a:ea typeface="+mn-lt"/>
                <a:cs typeface="+mn-lt"/>
              </a:rPr>
              <a:t>Signing and adhering to the host school agreement. (See Appendix 1 ) </a:t>
            </a:r>
          </a:p>
          <a:p>
            <a:pPr marL="285750" indent="-285750">
              <a:buFont typeface="Symbol"/>
              <a:buChar char="•"/>
            </a:pPr>
            <a:r>
              <a:rPr lang="en-US" sz="2000" dirty="0">
                <a:ea typeface="+mn-lt"/>
                <a:cs typeface="+mn-lt"/>
              </a:rPr>
              <a:t>Providing supporting schools with as much information as possible about the students they are referring. </a:t>
            </a:r>
          </a:p>
          <a:p>
            <a:pPr marL="285750" indent="-285750">
              <a:buFont typeface="Symbol"/>
              <a:buChar char="•"/>
            </a:pPr>
            <a:r>
              <a:rPr lang="en-US" sz="2000" dirty="0">
                <a:ea typeface="+mn-lt"/>
                <a:cs typeface="+mn-lt"/>
              </a:rPr>
              <a:t>Working with their supporting school to follow advice, attend meetings and upload information, IEP updates and assessments as the process requires.</a:t>
            </a:r>
          </a:p>
          <a:p>
            <a:pPr marL="285750" indent="-285750">
              <a:buFont typeface="Symbol"/>
              <a:buChar char="•"/>
            </a:pPr>
            <a:r>
              <a:rPr lang="en-US" sz="2000" dirty="0">
                <a:ea typeface="+mn-lt"/>
                <a:cs typeface="+mn-lt"/>
              </a:rPr>
              <a:t>Complete any evaluation/ feedback forms that may be required. </a:t>
            </a:r>
          </a:p>
          <a:p>
            <a:endParaRPr lang="en-US" dirty="0">
              <a:cs typeface="Sabon Next LT"/>
            </a:endParaRPr>
          </a:p>
        </p:txBody>
      </p:sp>
      <p:sp>
        <p:nvSpPr>
          <p:cNvPr id="5" name="Slide Number Placeholder 4">
            <a:extLst>
              <a:ext uri="{FF2B5EF4-FFF2-40B4-BE49-F238E27FC236}">
                <a16:creationId xmlns:a16="http://schemas.microsoft.com/office/drawing/2014/main" id="{6EC15E22-A681-E4C1-ADF8-F02B8A6CBF66}"/>
              </a:ext>
            </a:extLst>
          </p:cNvPr>
          <p:cNvSpPr>
            <a:spLocks noGrp="1"/>
          </p:cNvSpPr>
          <p:nvPr>
            <p:ph type="sldNum" sz="quarter" idx="12"/>
          </p:nvPr>
        </p:nvSpPr>
        <p:spPr/>
        <p:txBody>
          <a:bodyPr/>
          <a:lstStyle/>
          <a:p>
            <a:fld id="{48F63A3B-78C7-47BE-AE5E-E10140E04643}" type="slidenum">
              <a:rPr lang="en-US" dirty="0"/>
              <a:t>9</a:t>
            </a:fld>
            <a:endParaRPr lang="en-US" dirty="0"/>
          </a:p>
        </p:txBody>
      </p:sp>
    </p:spTree>
    <p:extLst>
      <p:ext uri="{BB962C8B-B14F-4D97-AF65-F5344CB8AC3E}">
        <p14:creationId xmlns:p14="http://schemas.microsoft.com/office/powerpoint/2010/main" val="465929153"/>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 id="{18518462-57BD-4B9F-9628-24DEFF39786A}" vid="{86105DA6-E613-46C4-BC07-43C4C2AF6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427</Words>
  <Application>Microsoft Office PowerPoint</Application>
  <PresentationFormat>Widescreen</PresentationFormat>
  <Paragraphs>130</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Early intervention project  </vt:lpstr>
      <vt:lpstr>Background and Context to the Current Early Intervention Project (E.I.P) </vt:lpstr>
      <vt:lpstr>Beneficiaries of the EIP </vt:lpstr>
      <vt:lpstr>Aims and Outcomes of the EIP </vt:lpstr>
      <vt:lpstr>PowerPoint Presentation</vt:lpstr>
      <vt:lpstr>PowerPoint Presentation</vt:lpstr>
      <vt:lpstr>PowerPoint Presentation</vt:lpstr>
      <vt:lpstr>PowerPoint Presentation</vt:lpstr>
      <vt:lpstr>PowerPoint Presentation</vt:lpstr>
      <vt:lpstr>Who can be referred to the EIP?</vt:lpstr>
      <vt:lpstr>How will mainstream schools know which EIP school to refer to? </vt:lpstr>
      <vt:lpstr>PowerPoint Presentation</vt:lpstr>
      <vt:lpstr>FIRST steps </vt:lpstr>
      <vt:lpstr>School Visit – Observation and Information Gathering.</vt:lpstr>
      <vt:lpstr>Safeguarding and gdpr</vt:lpstr>
      <vt:lpstr>Reporting writing and resourcing</vt:lpstr>
      <vt:lpstr>First stage review</vt:lpstr>
      <vt:lpstr>SECOND review</vt:lpstr>
      <vt:lpstr>Further possible eip school actions</vt:lpstr>
      <vt:lpstr>Actions of Host School Staff following a visit</vt:lpstr>
      <vt:lpstr>IEP Reviews </vt:lpstr>
      <vt:lpstr>When does the programme end?</vt:lpstr>
      <vt:lpstr>Summary of process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dc:title>
  <dc:subject/>
  <dc:creator/>
  <cp:lastModifiedBy/>
  <cp:revision>340</cp:revision>
  <dcterms:created xsi:type="dcterms:W3CDTF">2022-11-03T14:06:30Z</dcterms:created>
  <dcterms:modified xsi:type="dcterms:W3CDTF">2023-01-10T12:16:10Z</dcterms:modified>
</cp:coreProperties>
</file>